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78" y="10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45002F-2D7F-461F-BC07-736D8F42DE88}" type="datetimeFigureOut">
              <a:rPr lang="en-US" smtClean="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89B22B-B65A-44D4-AB6B-C22C5852C98A}" type="slidenum">
              <a:rPr lang="en-US" smtClean="0"/>
              <a:t>‹#›</a:t>
            </a:fld>
            <a:endParaRPr lang="en-US" dirty="0"/>
          </a:p>
        </p:txBody>
      </p:sp>
    </p:spTree>
    <p:extLst>
      <p:ext uri="{BB962C8B-B14F-4D97-AF65-F5344CB8AC3E}">
        <p14:creationId xmlns:p14="http://schemas.microsoft.com/office/powerpoint/2010/main" val="1562847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45002F-2D7F-461F-BC07-736D8F42DE88}" type="datetimeFigureOut">
              <a:rPr lang="en-US" smtClean="0"/>
              <a:t>6/5/2019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89B22B-B65A-44D4-AB6B-C22C5852C98A}" type="slidenum">
              <a:rPr lang="en-US" smtClean="0"/>
              <a:t>‹#›</a:t>
            </a:fld>
            <a:endParaRPr lang="en-US" dirty="0"/>
          </a:p>
        </p:txBody>
      </p:sp>
    </p:spTree>
    <p:extLst>
      <p:ext uri="{BB962C8B-B14F-4D97-AF65-F5344CB8AC3E}">
        <p14:creationId xmlns:p14="http://schemas.microsoft.com/office/powerpoint/2010/main" val="1224020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345002F-2D7F-461F-BC07-736D8F42DE88}" type="datetimeFigureOut">
              <a:rPr lang="en-US" smtClean="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89B22B-B65A-44D4-AB6B-C22C5852C98A}" type="slidenum">
              <a:rPr lang="en-US" smtClean="0"/>
              <a:t>‹#›</a:t>
            </a:fld>
            <a:endParaRPr lang="en-US" dirty="0"/>
          </a:p>
        </p:txBody>
      </p:sp>
    </p:spTree>
    <p:extLst>
      <p:ext uri="{BB962C8B-B14F-4D97-AF65-F5344CB8AC3E}">
        <p14:creationId xmlns:p14="http://schemas.microsoft.com/office/powerpoint/2010/main" val="40019825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345002F-2D7F-461F-BC07-736D8F42DE88}" type="datetimeFigureOut">
              <a:rPr lang="en-US" smtClean="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89B22B-B65A-44D4-AB6B-C22C5852C98A}"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3180624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45002F-2D7F-461F-BC07-736D8F42DE88}" type="datetimeFigureOut">
              <a:rPr lang="en-US" smtClean="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89B22B-B65A-44D4-AB6B-C22C5852C98A}" type="slidenum">
              <a:rPr lang="en-US" smtClean="0"/>
              <a:t>‹#›</a:t>
            </a:fld>
            <a:endParaRPr lang="en-US" dirty="0"/>
          </a:p>
        </p:txBody>
      </p:sp>
    </p:spTree>
    <p:extLst>
      <p:ext uri="{BB962C8B-B14F-4D97-AF65-F5344CB8AC3E}">
        <p14:creationId xmlns:p14="http://schemas.microsoft.com/office/powerpoint/2010/main" val="3867965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345002F-2D7F-461F-BC07-736D8F42DE88}" type="datetimeFigureOut">
              <a:rPr lang="en-US" smtClean="0"/>
              <a:t>6/5/2019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89B22B-B65A-44D4-AB6B-C22C5852C98A}" type="slidenum">
              <a:rPr lang="en-US" smtClean="0"/>
              <a:t>‹#›</a:t>
            </a:fld>
            <a:endParaRPr lang="en-US" dirty="0"/>
          </a:p>
        </p:txBody>
      </p:sp>
    </p:spTree>
    <p:extLst>
      <p:ext uri="{BB962C8B-B14F-4D97-AF65-F5344CB8AC3E}">
        <p14:creationId xmlns:p14="http://schemas.microsoft.com/office/powerpoint/2010/main" val="21849934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345002F-2D7F-461F-BC07-736D8F42DE88}" type="datetimeFigureOut">
              <a:rPr lang="en-US" smtClean="0"/>
              <a:t>6/5/2019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89B22B-B65A-44D4-AB6B-C22C5852C98A}" type="slidenum">
              <a:rPr lang="en-US" smtClean="0"/>
              <a:t>‹#›</a:t>
            </a:fld>
            <a:endParaRPr lang="en-US" dirty="0"/>
          </a:p>
        </p:txBody>
      </p:sp>
    </p:spTree>
    <p:extLst>
      <p:ext uri="{BB962C8B-B14F-4D97-AF65-F5344CB8AC3E}">
        <p14:creationId xmlns:p14="http://schemas.microsoft.com/office/powerpoint/2010/main" val="2678373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45002F-2D7F-461F-BC07-736D8F42DE88}" type="datetimeFigureOut">
              <a:rPr lang="en-US" smtClean="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89B22B-B65A-44D4-AB6B-C22C5852C98A}" type="slidenum">
              <a:rPr lang="en-US" smtClean="0"/>
              <a:t>‹#›</a:t>
            </a:fld>
            <a:endParaRPr lang="en-US" dirty="0"/>
          </a:p>
        </p:txBody>
      </p:sp>
    </p:spTree>
    <p:extLst>
      <p:ext uri="{BB962C8B-B14F-4D97-AF65-F5344CB8AC3E}">
        <p14:creationId xmlns:p14="http://schemas.microsoft.com/office/powerpoint/2010/main" val="30606423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45002F-2D7F-461F-BC07-736D8F42DE88}" type="datetimeFigureOut">
              <a:rPr lang="en-US" smtClean="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89B22B-B65A-44D4-AB6B-C22C5852C98A}" type="slidenum">
              <a:rPr lang="en-US" smtClean="0"/>
              <a:t>‹#›</a:t>
            </a:fld>
            <a:endParaRPr lang="en-US" dirty="0"/>
          </a:p>
        </p:txBody>
      </p:sp>
    </p:spTree>
    <p:extLst>
      <p:ext uri="{BB962C8B-B14F-4D97-AF65-F5344CB8AC3E}">
        <p14:creationId xmlns:p14="http://schemas.microsoft.com/office/powerpoint/2010/main" val="382494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345002F-2D7F-461F-BC07-736D8F42DE88}" type="datetimeFigureOut">
              <a:rPr lang="en-US" smtClean="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89B22B-B65A-44D4-AB6B-C22C5852C98A}" type="slidenum">
              <a:rPr lang="en-US" smtClean="0"/>
              <a:t>‹#›</a:t>
            </a:fld>
            <a:endParaRPr lang="en-US" dirty="0"/>
          </a:p>
        </p:txBody>
      </p:sp>
    </p:spTree>
    <p:extLst>
      <p:ext uri="{BB962C8B-B14F-4D97-AF65-F5344CB8AC3E}">
        <p14:creationId xmlns:p14="http://schemas.microsoft.com/office/powerpoint/2010/main" val="667232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45002F-2D7F-461F-BC07-736D8F42DE88}" type="datetimeFigureOut">
              <a:rPr lang="en-US" smtClean="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89B22B-B65A-44D4-AB6B-C22C5852C98A}" type="slidenum">
              <a:rPr lang="en-US" smtClean="0"/>
              <a:t>‹#›</a:t>
            </a:fld>
            <a:endParaRPr lang="en-US" dirty="0"/>
          </a:p>
        </p:txBody>
      </p:sp>
    </p:spTree>
    <p:extLst>
      <p:ext uri="{BB962C8B-B14F-4D97-AF65-F5344CB8AC3E}">
        <p14:creationId xmlns:p14="http://schemas.microsoft.com/office/powerpoint/2010/main" val="2930875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45002F-2D7F-461F-BC07-736D8F42DE88}" type="datetimeFigureOut">
              <a:rPr lang="en-US" smtClean="0"/>
              <a:t>6/5/2019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89B22B-B65A-44D4-AB6B-C22C5852C98A}" type="slidenum">
              <a:rPr lang="en-US" smtClean="0"/>
              <a:t>‹#›</a:t>
            </a:fld>
            <a:endParaRPr lang="en-US" dirty="0"/>
          </a:p>
        </p:txBody>
      </p:sp>
    </p:spTree>
    <p:extLst>
      <p:ext uri="{BB962C8B-B14F-4D97-AF65-F5344CB8AC3E}">
        <p14:creationId xmlns:p14="http://schemas.microsoft.com/office/powerpoint/2010/main" val="1353282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45002F-2D7F-461F-BC07-736D8F42DE88}" type="datetimeFigureOut">
              <a:rPr lang="en-US" smtClean="0"/>
              <a:t>6/5/2019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089B22B-B65A-44D4-AB6B-C22C5852C98A}" type="slidenum">
              <a:rPr lang="en-US" smtClean="0"/>
              <a:t>‹#›</a:t>
            </a:fld>
            <a:endParaRPr lang="en-US" dirty="0"/>
          </a:p>
        </p:txBody>
      </p:sp>
    </p:spTree>
    <p:extLst>
      <p:ext uri="{BB962C8B-B14F-4D97-AF65-F5344CB8AC3E}">
        <p14:creationId xmlns:p14="http://schemas.microsoft.com/office/powerpoint/2010/main" val="874875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345002F-2D7F-461F-BC07-736D8F42DE88}" type="datetimeFigureOut">
              <a:rPr lang="en-US" smtClean="0"/>
              <a:t>6/5/2019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3089B22B-B65A-44D4-AB6B-C22C5852C98A}" type="slidenum">
              <a:rPr lang="en-US" smtClean="0"/>
              <a:t>‹#›</a:t>
            </a:fld>
            <a:endParaRPr lang="en-US" dirty="0"/>
          </a:p>
        </p:txBody>
      </p:sp>
    </p:spTree>
    <p:extLst>
      <p:ext uri="{BB962C8B-B14F-4D97-AF65-F5344CB8AC3E}">
        <p14:creationId xmlns:p14="http://schemas.microsoft.com/office/powerpoint/2010/main" val="1766968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345002F-2D7F-461F-BC07-736D8F42DE88}" type="datetimeFigureOut">
              <a:rPr lang="en-US" smtClean="0"/>
              <a:t>6/5/2019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3089B22B-B65A-44D4-AB6B-C22C5852C98A}" type="slidenum">
              <a:rPr lang="en-US" smtClean="0"/>
              <a:t>‹#›</a:t>
            </a:fld>
            <a:endParaRPr lang="en-US" dirty="0"/>
          </a:p>
        </p:txBody>
      </p:sp>
    </p:spTree>
    <p:extLst>
      <p:ext uri="{BB962C8B-B14F-4D97-AF65-F5344CB8AC3E}">
        <p14:creationId xmlns:p14="http://schemas.microsoft.com/office/powerpoint/2010/main" val="1828485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345002F-2D7F-461F-BC07-736D8F42DE88}" type="datetimeFigureOut">
              <a:rPr lang="en-US" smtClean="0"/>
              <a:t>6/5/2019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3089B22B-B65A-44D4-AB6B-C22C5852C98A}" type="slidenum">
              <a:rPr lang="en-US" smtClean="0"/>
              <a:t>‹#›</a:t>
            </a:fld>
            <a:endParaRPr lang="en-US" dirty="0"/>
          </a:p>
        </p:txBody>
      </p:sp>
    </p:spTree>
    <p:extLst>
      <p:ext uri="{BB962C8B-B14F-4D97-AF65-F5344CB8AC3E}">
        <p14:creationId xmlns:p14="http://schemas.microsoft.com/office/powerpoint/2010/main" val="3714390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45002F-2D7F-461F-BC07-736D8F42DE88}" type="datetimeFigureOut">
              <a:rPr lang="en-US" smtClean="0"/>
              <a:t>6/5/2019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89B22B-B65A-44D4-AB6B-C22C5852C98A}" type="slidenum">
              <a:rPr lang="en-US" smtClean="0"/>
              <a:t>‹#›</a:t>
            </a:fld>
            <a:endParaRPr lang="en-US" dirty="0"/>
          </a:p>
        </p:txBody>
      </p:sp>
    </p:spTree>
    <p:extLst>
      <p:ext uri="{BB962C8B-B14F-4D97-AF65-F5344CB8AC3E}">
        <p14:creationId xmlns:p14="http://schemas.microsoft.com/office/powerpoint/2010/main" val="1371343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345002F-2D7F-461F-BC07-736D8F42DE88}" type="datetimeFigureOut">
              <a:rPr lang="en-US" smtClean="0"/>
              <a:t>6/5/2019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089B22B-B65A-44D4-AB6B-C22C5852C98A}" type="slidenum">
              <a:rPr lang="en-US" smtClean="0"/>
              <a:t>‹#›</a:t>
            </a:fld>
            <a:endParaRPr lang="en-US" dirty="0"/>
          </a:p>
        </p:txBody>
      </p:sp>
    </p:spTree>
    <p:extLst>
      <p:ext uri="{BB962C8B-B14F-4D97-AF65-F5344CB8AC3E}">
        <p14:creationId xmlns:p14="http://schemas.microsoft.com/office/powerpoint/2010/main" val="1428697290"/>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illinois.gov/dcfs/safekids/reporting/Pages/index.asp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illinois.gov/dcfs/safekids/reporting/Pages/index.asp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772733"/>
            <a:ext cx="8825658" cy="1262130"/>
          </a:xfrm>
        </p:spPr>
        <p:txBody>
          <a:bodyPr/>
          <a:lstStyle/>
          <a:p>
            <a:r>
              <a:rPr lang="en-US" sz="6000" b="1" dirty="0"/>
              <a:t>MANDATED REPORTING</a:t>
            </a:r>
          </a:p>
        </p:txBody>
      </p:sp>
      <p:sp>
        <p:nvSpPr>
          <p:cNvPr id="3" name="Subtitle 2"/>
          <p:cNvSpPr>
            <a:spLocks noGrp="1"/>
          </p:cNvSpPr>
          <p:nvPr>
            <p:ph type="subTitle" idx="1"/>
          </p:nvPr>
        </p:nvSpPr>
        <p:spPr>
          <a:xfrm>
            <a:off x="1154955" y="2266681"/>
            <a:ext cx="8825658" cy="4166315"/>
          </a:xfrm>
        </p:spPr>
        <p:txBody>
          <a:bodyPr>
            <a:noAutofit/>
          </a:bodyPr>
          <a:lstStyle/>
          <a:p>
            <a:pPr algn="ctr"/>
            <a:r>
              <a:rPr lang="en-US" sz="6000" dirty="0"/>
              <a:t>Annual Ethics Training</a:t>
            </a:r>
          </a:p>
          <a:p>
            <a:pPr algn="ctr"/>
            <a:r>
              <a:rPr lang="en-US" sz="6000" dirty="0"/>
              <a:t>Presbytery assembly </a:t>
            </a:r>
          </a:p>
          <a:p>
            <a:pPr algn="ctr"/>
            <a:r>
              <a:rPr lang="en-US" sz="6000" dirty="0"/>
              <a:t>June 8, 2019</a:t>
            </a:r>
          </a:p>
        </p:txBody>
      </p:sp>
    </p:spTree>
    <p:extLst>
      <p:ext uri="{BB962C8B-B14F-4D97-AF65-F5344CB8AC3E}">
        <p14:creationId xmlns:p14="http://schemas.microsoft.com/office/powerpoint/2010/main" val="2351705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249518"/>
            <a:ext cx="9404723" cy="1400530"/>
          </a:xfrm>
        </p:spPr>
        <p:txBody>
          <a:bodyPr/>
          <a:lstStyle/>
          <a:p>
            <a:pPr algn="ctr"/>
            <a:r>
              <a:rPr lang="en-US" b="1" dirty="0"/>
              <a:t>HOW TO REPORT SUSPECTED CHILD ABUSE OR NEGLECT</a:t>
            </a:r>
            <a:endParaRPr lang="en-US" dirty="0"/>
          </a:p>
        </p:txBody>
      </p:sp>
      <p:sp>
        <p:nvSpPr>
          <p:cNvPr id="3" name="Content Placeholder 2"/>
          <p:cNvSpPr>
            <a:spLocks noGrp="1"/>
          </p:cNvSpPr>
          <p:nvPr>
            <p:ph idx="1"/>
          </p:nvPr>
        </p:nvSpPr>
        <p:spPr>
          <a:xfrm>
            <a:off x="419100" y="2679700"/>
            <a:ext cx="11493500" cy="3086100"/>
          </a:xfrm>
        </p:spPr>
        <p:txBody>
          <a:bodyPr>
            <a:normAutofit/>
          </a:bodyPr>
          <a:lstStyle/>
          <a:p>
            <a:pPr marL="0" indent="0">
              <a:buNone/>
            </a:pPr>
            <a:r>
              <a:rPr lang="en-US" sz="4000" dirty="0"/>
              <a:t>More information about reporting abuse or neglect can be found at website: </a:t>
            </a:r>
            <a:r>
              <a:rPr lang="en-US" sz="2800" dirty="0"/>
              <a:t>http://www.illinois.gov/dcfs/safekids/reporting/Pages/index.aspx</a:t>
            </a:r>
          </a:p>
        </p:txBody>
      </p:sp>
    </p:spTree>
    <p:extLst>
      <p:ext uri="{BB962C8B-B14F-4D97-AF65-F5344CB8AC3E}">
        <p14:creationId xmlns:p14="http://schemas.microsoft.com/office/powerpoint/2010/main" val="2281177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199689" cy="868082"/>
          </a:xfrm>
        </p:spPr>
        <p:txBody>
          <a:bodyPr/>
          <a:lstStyle/>
          <a:p>
            <a:pPr algn="ctr"/>
            <a:r>
              <a:rPr lang="en-US" b="1" dirty="0"/>
              <a:t>TIPS FOR MANDATED REPORTERS</a:t>
            </a:r>
          </a:p>
        </p:txBody>
      </p:sp>
      <p:sp>
        <p:nvSpPr>
          <p:cNvPr id="3" name="Content Placeholder 2"/>
          <p:cNvSpPr>
            <a:spLocks noGrp="1"/>
          </p:cNvSpPr>
          <p:nvPr>
            <p:ph idx="1"/>
          </p:nvPr>
        </p:nvSpPr>
        <p:spPr>
          <a:xfrm>
            <a:off x="292100" y="1320800"/>
            <a:ext cx="11303000" cy="5219700"/>
          </a:xfrm>
        </p:spPr>
        <p:txBody>
          <a:bodyPr>
            <a:normAutofit fontScale="92500" lnSpcReduction="20000"/>
          </a:bodyPr>
          <a:lstStyle/>
          <a:p>
            <a:r>
              <a:rPr lang="en-US" sz="2800" dirty="0"/>
              <a:t>On July 1, 1986, a law was passed requiring all Mandated Reporters to sign a statement on a DCFS form certifying that they understand their mandated reporter requirements.  </a:t>
            </a:r>
          </a:p>
          <a:p>
            <a:r>
              <a:rPr lang="en-US" sz="2800" dirty="0"/>
              <a:t>You will fulfill your legal obligation as a Mandated Reporter when you call the DCFS Hotline. If the report is a criminal matter and it is outside DCFS’s jurisdiction, the Hotline will ask you to notify the police.</a:t>
            </a:r>
          </a:p>
          <a:p>
            <a:r>
              <a:rPr lang="en-US" sz="2800" dirty="0"/>
              <a:t>For DCFS purposes, a perpetrator is anyone who is responsible for the child’s welfare, or anyone who came to know the child through a position of trust, such as mother, father, teacher, counselor, coach, or pastor to name a few.</a:t>
            </a:r>
          </a:p>
          <a:p>
            <a:r>
              <a:rPr lang="en-US" sz="2800" dirty="0"/>
              <a:t>Sometimes a child will seek out a trusted adult to tell about the abuse or neglect.  When a child tells you about abuse or neglect, call the Hotline.</a:t>
            </a:r>
          </a:p>
          <a:p>
            <a:endParaRPr lang="en-US" dirty="0"/>
          </a:p>
        </p:txBody>
      </p:sp>
    </p:spTree>
    <p:extLst>
      <p:ext uri="{BB962C8B-B14F-4D97-AF65-F5344CB8AC3E}">
        <p14:creationId xmlns:p14="http://schemas.microsoft.com/office/powerpoint/2010/main" val="2026515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28352"/>
          </a:xfrm>
        </p:spPr>
        <p:txBody>
          <a:bodyPr/>
          <a:lstStyle/>
          <a:p>
            <a:pPr algn="ctr"/>
            <a:r>
              <a:rPr lang="en-US" b="1" dirty="0"/>
              <a:t>TIPS FOR MANDATED REPORTERS</a:t>
            </a:r>
            <a:endParaRPr lang="en-US" dirty="0"/>
          </a:p>
        </p:txBody>
      </p:sp>
      <p:sp>
        <p:nvSpPr>
          <p:cNvPr id="3" name="Content Placeholder 2"/>
          <p:cNvSpPr>
            <a:spLocks noGrp="1"/>
          </p:cNvSpPr>
          <p:nvPr>
            <p:ph idx="1"/>
          </p:nvPr>
        </p:nvSpPr>
        <p:spPr>
          <a:xfrm>
            <a:off x="386366" y="1352282"/>
            <a:ext cx="11269014" cy="5177307"/>
          </a:xfrm>
        </p:spPr>
        <p:txBody>
          <a:bodyPr>
            <a:noAutofit/>
          </a:bodyPr>
          <a:lstStyle/>
          <a:p>
            <a:pPr marL="0" indent="0">
              <a:buNone/>
            </a:pPr>
            <a:r>
              <a:rPr lang="en-US" sz="2400" dirty="0"/>
              <a:t>As a Mandated Reporter, you have specific rights to:</a:t>
            </a:r>
          </a:p>
          <a:p>
            <a:r>
              <a:rPr lang="en-US" sz="2400" dirty="0"/>
              <a:t>The Hotline worker’s full name</a:t>
            </a:r>
          </a:p>
          <a:p>
            <a:r>
              <a:rPr lang="en-US" sz="2400" dirty="0"/>
              <a:t>To speak to the Hotline worker’s supervisor if you do not agree with the Hotline worker’s decision</a:t>
            </a:r>
          </a:p>
          <a:p>
            <a:r>
              <a:rPr lang="en-US" sz="2400" dirty="0"/>
              <a:t>To request a review of the investigation that has been unfounded if there are concerns regarding the adequacy of the investigation</a:t>
            </a:r>
          </a:p>
          <a:p>
            <a:r>
              <a:rPr lang="en-US" sz="2400" dirty="0"/>
              <a:t>To receive information about the findings and actions taken by the Department during the investigation, including actions taken to ensure a child’s safety.</a:t>
            </a:r>
          </a:p>
          <a:p>
            <a:pPr marL="0" indent="0">
              <a:buNone/>
            </a:pPr>
            <a:endParaRPr lang="en-US" sz="2400" dirty="0"/>
          </a:p>
          <a:p>
            <a:pPr marL="0" indent="0">
              <a:buNone/>
            </a:pPr>
            <a:r>
              <a:rPr lang="en-US" sz="2400" dirty="0"/>
              <a:t>As a Mandated Reporter, if you make a good faith report to the Hotline, you are entitled to immunity from legal liability. </a:t>
            </a:r>
          </a:p>
        </p:txBody>
      </p:sp>
    </p:spTree>
    <p:extLst>
      <p:ext uri="{BB962C8B-B14F-4D97-AF65-F5344CB8AC3E}">
        <p14:creationId xmlns:p14="http://schemas.microsoft.com/office/powerpoint/2010/main" val="111594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5004" y="579550"/>
            <a:ext cx="11346286" cy="5668850"/>
          </a:xfrm>
        </p:spPr>
        <p:txBody>
          <a:bodyPr>
            <a:normAutofit/>
          </a:bodyPr>
          <a:lstStyle/>
          <a:p>
            <a:pPr marL="0" indent="0">
              <a:buNone/>
            </a:pPr>
            <a:r>
              <a:rPr lang="en-US" sz="2400" dirty="0">
                <a:hlinkClick r:id="rId2"/>
              </a:rPr>
              <a:t>http://www.illinois.gov/dcfs/safekids/reporting/Pages/index.aspx</a:t>
            </a:r>
            <a:endParaRPr lang="en-US" sz="2400" dirty="0"/>
          </a:p>
          <a:p>
            <a:pPr marL="0" indent="0" algn="ctr">
              <a:buNone/>
            </a:pPr>
            <a:endParaRPr lang="en-US" sz="2400" dirty="0"/>
          </a:p>
          <a:p>
            <a:pPr marL="0" indent="0" algn="ctr">
              <a:buNone/>
            </a:pPr>
            <a:r>
              <a:rPr lang="en-US" sz="2400" dirty="0"/>
              <a:t>Information available at this website:</a:t>
            </a:r>
          </a:p>
          <a:p>
            <a:pPr marL="0" indent="0">
              <a:buNone/>
            </a:pPr>
            <a:endParaRPr lang="en-US" sz="2400" dirty="0"/>
          </a:p>
          <a:p>
            <a:pPr marL="0" indent="0">
              <a:buNone/>
            </a:pPr>
            <a:r>
              <a:rPr lang="en-US" sz="2400" dirty="0"/>
              <a:t>All information from this presentation</a:t>
            </a:r>
          </a:p>
          <a:p>
            <a:pPr marL="0" indent="0">
              <a:buNone/>
            </a:pPr>
            <a:r>
              <a:rPr lang="en-US" sz="2400" dirty="0"/>
              <a:t>On-line training available, along with certificate of completion</a:t>
            </a:r>
          </a:p>
          <a:p>
            <a:pPr marL="0" indent="0">
              <a:buNone/>
            </a:pPr>
            <a:r>
              <a:rPr lang="en-US" sz="2400" dirty="0"/>
              <a:t>Manual for Mandated Reporters</a:t>
            </a:r>
          </a:p>
          <a:p>
            <a:pPr marL="0" indent="0">
              <a:buNone/>
            </a:pPr>
            <a:r>
              <a:rPr lang="en-US" sz="2400" dirty="0"/>
              <a:t>Pertinent laws and statutes</a:t>
            </a:r>
          </a:p>
          <a:p>
            <a:pPr marL="0" indent="0">
              <a:buNone/>
            </a:pPr>
            <a:r>
              <a:rPr lang="en-US" sz="2400" dirty="0"/>
              <a:t>Helpful information for Mandated Reporters</a:t>
            </a:r>
          </a:p>
        </p:txBody>
      </p:sp>
    </p:spTree>
    <p:extLst>
      <p:ext uri="{BB962C8B-B14F-4D97-AF65-F5344CB8AC3E}">
        <p14:creationId xmlns:p14="http://schemas.microsoft.com/office/powerpoint/2010/main" val="190297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WHAT IS MANDATED REPORTING?</a:t>
            </a:r>
          </a:p>
        </p:txBody>
      </p:sp>
      <p:sp>
        <p:nvSpPr>
          <p:cNvPr id="3" name="Content Placeholder 2"/>
          <p:cNvSpPr>
            <a:spLocks noGrp="1"/>
          </p:cNvSpPr>
          <p:nvPr>
            <p:ph idx="1"/>
          </p:nvPr>
        </p:nvSpPr>
        <p:spPr>
          <a:xfrm>
            <a:off x="540913" y="1370338"/>
            <a:ext cx="10895525" cy="4966068"/>
          </a:xfrm>
        </p:spPr>
        <p:txBody>
          <a:bodyPr>
            <a:noAutofit/>
          </a:bodyPr>
          <a:lstStyle/>
          <a:p>
            <a:pPr marL="0" indent="0">
              <a:buNone/>
            </a:pPr>
            <a:r>
              <a:rPr lang="en-US" sz="4000" dirty="0"/>
              <a:t>A mandate is simply a legal requirement. Individuals are called Mandated Reporters because they are legally required to report child abuse and neglect to the Illinois Department of Children and Family Services (DCFS) Hotline. All 50 states have similar requirements.</a:t>
            </a:r>
          </a:p>
        </p:txBody>
      </p:sp>
    </p:spTree>
    <p:extLst>
      <p:ext uri="{BB962C8B-B14F-4D97-AF65-F5344CB8AC3E}">
        <p14:creationId xmlns:p14="http://schemas.microsoft.com/office/powerpoint/2010/main" val="1554417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WHO IS A MANDATED REPORTER?</a:t>
            </a:r>
          </a:p>
        </p:txBody>
      </p:sp>
      <p:sp>
        <p:nvSpPr>
          <p:cNvPr id="3" name="Content Placeholder 2"/>
          <p:cNvSpPr>
            <a:spLocks noGrp="1"/>
          </p:cNvSpPr>
          <p:nvPr>
            <p:ph idx="1"/>
          </p:nvPr>
        </p:nvSpPr>
        <p:spPr>
          <a:xfrm>
            <a:off x="1104293" y="1602158"/>
            <a:ext cx="9675324" cy="4760005"/>
          </a:xfrm>
        </p:spPr>
        <p:txBody>
          <a:bodyPr>
            <a:normAutofit/>
          </a:bodyPr>
          <a:lstStyle/>
          <a:p>
            <a:pPr marL="0" indent="0">
              <a:buNone/>
            </a:pPr>
            <a:r>
              <a:rPr lang="en-US" sz="4000" dirty="0"/>
              <a:t>Mandated reporters are individuals who frequently work with children and are often the first adults to see signs of child abuse or neglect. The nature of their friendly professions makes them uniquely qualified to protect children from abuse and neglect.</a:t>
            </a:r>
          </a:p>
        </p:txBody>
      </p:sp>
    </p:spTree>
    <p:extLst>
      <p:ext uri="{BB962C8B-B14F-4D97-AF65-F5344CB8AC3E}">
        <p14:creationId xmlns:p14="http://schemas.microsoft.com/office/powerpoint/2010/main" val="2663905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60927"/>
          </a:xfrm>
        </p:spPr>
        <p:txBody>
          <a:bodyPr/>
          <a:lstStyle/>
          <a:p>
            <a:pPr algn="ctr"/>
            <a:r>
              <a:rPr lang="en-US" b="1" dirty="0"/>
              <a:t>PROTECTING OUR CHILDREN</a:t>
            </a:r>
          </a:p>
        </p:txBody>
      </p:sp>
      <p:sp>
        <p:nvSpPr>
          <p:cNvPr id="3" name="Content Placeholder 2"/>
          <p:cNvSpPr>
            <a:spLocks noGrp="1"/>
          </p:cNvSpPr>
          <p:nvPr>
            <p:ph idx="1"/>
          </p:nvPr>
        </p:nvSpPr>
        <p:spPr>
          <a:xfrm>
            <a:off x="646112" y="1313646"/>
            <a:ext cx="10944874" cy="4934754"/>
          </a:xfrm>
        </p:spPr>
        <p:txBody>
          <a:bodyPr>
            <a:normAutofit/>
          </a:bodyPr>
          <a:lstStyle/>
          <a:p>
            <a:r>
              <a:rPr lang="en-US" sz="3200" dirty="0"/>
              <a:t>DCFS has the primary responsibility of protecting children through the investigation of suspected abuse or neglect by parents and other caregivers in a position of trust or authority over the child.</a:t>
            </a:r>
          </a:p>
          <a:p>
            <a:r>
              <a:rPr lang="en-US" sz="3200" dirty="0"/>
              <a:t>Call the 24 Hour Child Abuse Hotline at 800-25-ABUSE (800) 252-2873 or TTY (800) 358-5117 if you suspect that a child has been harmed or is at risk of being harmed by abuse or neglect. If you believe a child is in immediate danger of harm, call 911 first.</a:t>
            </a:r>
          </a:p>
        </p:txBody>
      </p:sp>
    </p:spTree>
    <p:extLst>
      <p:ext uri="{BB962C8B-B14F-4D97-AF65-F5344CB8AC3E}">
        <p14:creationId xmlns:p14="http://schemas.microsoft.com/office/powerpoint/2010/main" val="305726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608" y="336809"/>
            <a:ext cx="10457646" cy="873805"/>
          </a:xfrm>
        </p:spPr>
        <p:txBody>
          <a:bodyPr/>
          <a:lstStyle/>
          <a:p>
            <a:pPr algn="ctr"/>
            <a:r>
              <a:rPr lang="en-US" b="1" dirty="0"/>
              <a:t>WHAT ARE CHILD ABUSE AND NEGLECT?</a:t>
            </a:r>
          </a:p>
        </p:txBody>
      </p:sp>
      <p:sp>
        <p:nvSpPr>
          <p:cNvPr id="3" name="Content Placeholder 2"/>
          <p:cNvSpPr>
            <a:spLocks noGrp="1"/>
          </p:cNvSpPr>
          <p:nvPr>
            <p:ph idx="1"/>
          </p:nvPr>
        </p:nvSpPr>
        <p:spPr>
          <a:xfrm>
            <a:off x="476518" y="1094704"/>
            <a:ext cx="11101589" cy="5460642"/>
          </a:xfrm>
        </p:spPr>
        <p:txBody>
          <a:bodyPr>
            <a:noAutofit/>
          </a:bodyPr>
          <a:lstStyle/>
          <a:p>
            <a:pPr marL="0" indent="0">
              <a:buNone/>
            </a:pPr>
            <a:r>
              <a:rPr lang="en-US" sz="3200" dirty="0"/>
              <a:t>Child abuse is the mistreatment of a child under the age of 18 by:</a:t>
            </a:r>
          </a:p>
          <a:p>
            <a:r>
              <a:rPr lang="en-US" sz="3200" dirty="0"/>
              <a:t>A parent or their romantic partner</a:t>
            </a:r>
          </a:p>
          <a:p>
            <a:r>
              <a:rPr lang="en-US" sz="3200" dirty="0"/>
              <a:t>An immediate relative or someone living in their home</a:t>
            </a:r>
          </a:p>
          <a:p>
            <a:r>
              <a:rPr lang="en-US" sz="3200" dirty="0"/>
              <a:t>A caretaker such as a babysitter or daycare worker; or</a:t>
            </a:r>
          </a:p>
          <a:p>
            <a:r>
              <a:rPr lang="en-US" sz="3200" dirty="0"/>
              <a:t>Any person responsible for the child’s welfare, such as a healthcare provider, educator, coach, or youth program volunteer</a:t>
            </a:r>
          </a:p>
        </p:txBody>
      </p:sp>
    </p:spTree>
    <p:extLst>
      <p:ext uri="{BB962C8B-B14F-4D97-AF65-F5344CB8AC3E}">
        <p14:creationId xmlns:p14="http://schemas.microsoft.com/office/powerpoint/2010/main" val="1552060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456" y="452718"/>
            <a:ext cx="11320529" cy="796533"/>
          </a:xfrm>
        </p:spPr>
        <p:txBody>
          <a:bodyPr/>
          <a:lstStyle/>
          <a:p>
            <a:pPr algn="ctr"/>
            <a:r>
              <a:rPr lang="en-US" b="1" dirty="0"/>
              <a:t>REPORTING CHILD ABUSE AND NEGLECT</a:t>
            </a:r>
          </a:p>
        </p:txBody>
      </p:sp>
      <p:sp>
        <p:nvSpPr>
          <p:cNvPr id="3" name="Content Placeholder 2"/>
          <p:cNvSpPr>
            <a:spLocks noGrp="1"/>
          </p:cNvSpPr>
          <p:nvPr>
            <p:ph idx="1"/>
          </p:nvPr>
        </p:nvSpPr>
        <p:spPr>
          <a:xfrm>
            <a:off x="270456" y="1365162"/>
            <a:ext cx="11578107" cy="5331852"/>
          </a:xfrm>
        </p:spPr>
        <p:txBody>
          <a:bodyPr>
            <a:normAutofit/>
          </a:bodyPr>
          <a:lstStyle/>
          <a:p>
            <a:pPr marL="0" indent="0">
              <a:buNone/>
            </a:pPr>
            <a:r>
              <a:rPr lang="en-US" dirty="0"/>
              <a:t>If you suspect abuse or neglect you have a social responsibility to report it to the hotline. In addition, state law requires that most professionals in education, health care, law enforcement, and social work report suspected neglect or abuse. These individuals are called Mandated Reporters.  Mandated Reporters include:</a:t>
            </a:r>
          </a:p>
          <a:p>
            <a:pPr lvl="1"/>
            <a:r>
              <a:rPr lang="en-US" sz="2000" dirty="0"/>
              <a:t>Medical Personnel</a:t>
            </a:r>
          </a:p>
          <a:p>
            <a:pPr lvl="1"/>
            <a:r>
              <a:rPr lang="en-US" sz="2000" dirty="0"/>
              <a:t>Educators</a:t>
            </a:r>
          </a:p>
          <a:p>
            <a:pPr lvl="1"/>
            <a:r>
              <a:rPr lang="en-US" sz="2000" dirty="0"/>
              <a:t>Child Care Workers</a:t>
            </a:r>
          </a:p>
          <a:p>
            <a:pPr lvl="1"/>
            <a:r>
              <a:rPr lang="en-US" sz="2000" dirty="0"/>
              <a:t>Probation officers/Truant officers</a:t>
            </a:r>
          </a:p>
          <a:p>
            <a:pPr lvl="1"/>
            <a:r>
              <a:rPr lang="en-US" sz="2000" dirty="0"/>
              <a:t>Animal Control officers</a:t>
            </a:r>
          </a:p>
          <a:p>
            <a:pPr lvl="1"/>
            <a:r>
              <a:rPr lang="en-US" sz="2000" dirty="0"/>
              <a:t>Social Workers</a:t>
            </a:r>
          </a:p>
          <a:p>
            <a:pPr lvl="1"/>
            <a:r>
              <a:rPr lang="en-US" sz="2000" dirty="0"/>
              <a:t>Clergy</a:t>
            </a:r>
          </a:p>
          <a:p>
            <a:pPr marL="0" indent="0" algn="ctr">
              <a:buNone/>
            </a:pPr>
            <a:r>
              <a:rPr lang="en-US" dirty="0"/>
              <a:t>A complete list of Mandated Reporters can be found at http://www.illinois.gov/dcfs/safekids/reporting/Pages/index.aspx</a:t>
            </a:r>
          </a:p>
        </p:txBody>
      </p:sp>
    </p:spTree>
    <p:extLst>
      <p:ext uri="{BB962C8B-B14F-4D97-AF65-F5344CB8AC3E}">
        <p14:creationId xmlns:p14="http://schemas.microsoft.com/office/powerpoint/2010/main" val="2074189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452718"/>
            <a:ext cx="11175999" cy="842682"/>
          </a:xfrm>
        </p:spPr>
        <p:txBody>
          <a:bodyPr/>
          <a:lstStyle/>
          <a:p>
            <a:pPr algn="ctr"/>
            <a:r>
              <a:rPr lang="en-US" b="1" dirty="0"/>
              <a:t>REPORTING CHILD ABUSE AND NEGLECT</a:t>
            </a:r>
            <a:endParaRPr lang="en-US" dirty="0"/>
          </a:p>
        </p:txBody>
      </p:sp>
      <p:sp>
        <p:nvSpPr>
          <p:cNvPr id="3" name="Content Placeholder 2"/>
          <p:cNvSpPr>
            <a:spLocks noGrp="1"/>
          </p:cNvSpPr>
          <p:nvPr>
            <p:ph idx="1"/>
          </p:nvPr>
        </p:nvSpPr>
        <p:spPr>
          <a:xfrm>
            <a:off x="209549" y="1524000"/>
            <a:ext cx="11493500" cy="4940300"/>
          </a:xfrm>
        </p:spPr>
        <p:txBody>
          <a:bodyPr>
            <a:noAutofit/>
          </a:bodyPr>
          <a:lstStyle/>
          <a:p>
            <a:r>
              <a:rPr lang="en-US" sz="2400" dirty="0"/>
              <a:t>DCFS administers an online training course entitled “Recognizing and Reporting Child Abuse: Training for Mandated Reporters, available 24 hours a day, 7 days a week.  The course can be found at </a:t>
            </a:r>
            <a:r>
              <a:rPr lang="en-US" sz="2400" dirty="0">
                <a:hlinkClick r:id="rId2"/>
              </a:rPr>
              <a:t>http://www.illinois.gov/dcfs/safekids/reporting/Pages/index.aspx</a:t>
            </a:r>
            <a:endParaRPr lang="en-US" sz="2400" dirty="0"/>
          </a:p>
          <a:p>
            <a:r>
              <a:rPr lang="en-US" sz="2400" dirty="0"/>
              <a:t>For more information about the guidelines for mandated reporters in Illinois, read the </a:t>
            </a:r>
            <a:r>
              <a:rPr lang="en-US" sz="2400" b="1" dirty="0"/>
              <a:t>Mandated Reporter Manual </a:t>
            </a:r>
            <a:r>
              <a:rPr lang="en-US" sz="2400" dirty="0"/>
              <a:t>at the above website.</a:t>
            </a:r>
          </a:p>
          <a:p>
            <a:r>
              <a:rPr lang="en-US" sz="2400" dirty="0"/>
              <a:t>State law protects the confidentiality of all reporters, and your name is never disclosed. You may still choose to make a report anonymously, but the inability of investigators to follow up with you to obtain information may impede the investigation of DCFS as well as the child’s safety. The law protects you from civil liability for any call made in good faith.</a:t>
            </a:r>
          </a:p>
        </p:txBody>
      </p:sp>
    </p:spTree>
    <p:extLst>
      <p:ext uri="{BB962C8B-B14F-4D97-AF65-F5344CB8AC3E}">
        <p14:creationId xmlns:p14="http://schemas.microsoft.com/office/powerpoint/2010/main" val="1274763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771189" cy="944282"/>
          </a:xfrm>
        </p:spPr>
        <p:txBody>
          <a:bodyPr/>
          <a:lstStyle/>
          <a:p>
            <a:r>
              <a:rPr lang="en-US" b="1" dirty="0"/>
              <a:t>REPORTING CHILD ABUSE AND NEGLECT</a:t>
            </a:r>
            <a:endParaRPr lang="en-US" dirty="0"/>
          </a:p>
        </p:txBody>
      </p:sp>
      <p:sp>
        <p:nvSpPr>
          <p:cNvPr id="3" name="Content Placeholder 2"/>
          <p:cNvSpPr>
            <a:spLocks noGrp="1"/>
          </p:cNvSpPr>
          <p:nvPr>
            <p:ph idx="1"/>
          </p:nvPr>
        </p:nvSpPr>
        <p:spPr>
          <a:xfrm>
            <a:off x="406400" y="1397000"/>
            <a:ext cx="11341100" cy="5156200"/>
          </a:xfrm>
        </p:spPr>
        <p:txBody>
          <a:bodyPr/>
          <a:lstStyle/>
          <a:p>
            <a:pPr marL="0" indent="0">
              <a:buNone/>
            </a:pPr>
            <a:r>
              <a:rPr lang="en-US" b="1" dirty="0"/>
              <a:t>What if you are not absolutely sure abuse is occurring?</a:t>
            </a:r>
          </a:p>
          <a:p>
            <a:r>
              <a:rPr lang="en-US" dirty="0"/>
              <a:t>As much as 70% of child abuse goes unreported</a:t>
            </a:r>
          </a:p>
          <a:p>
            <a:r>
              <a:rPr lang="en-US" dirty="0"/>
              <a:t>A child tells an average of seven adults that they are being abused or neglected before a report is made</a:t>
            </a:r>
          </a:p>
          <a:p>
            <a:r>
              <a:rPr lang="en-US" dirty="0"/>
              <a:t>Every delay in reporting suspected abuse or neglect increases the likelihood that abuse will become more serious, or even deadly, and that the perpetrator will abuse additional children.</a:t>
            </a:r>
          </a:p>
          <a:p>
            <a:r>
              <a:rPr lang="en-US" dirty="0"/>
              <a:t>Trust your own senses, common sense and instincts</a:t>
            </a:r>
          </a:p>
          <a:p>
            <a:r>
              <a:rPr lang="en-US" dirty="0"/>
              <a:t>More than one million hotline calls have been received over the past four years – only one in four resulted in a formal report and investigation</a:t>
            </a:r>
          </a:p>
          <a:p>
            <a:r>
              <a:rPr lang="en-US" dirty="0"/>
              <a:t>DCFS is able to provide services to families that allow the child to remain in the home safely, provided the abuse or neglect is reported soon enough for DCFS to intervene</a:t>
            </a:r>
          </a:p>
        </p:txBody>
      </p:sp>
    </p:spTree>
    <p:extLst>
      <p:ext uri="{BB962C8B-B14F-4D97-AF65-F5344CB8AC3E}">
        <p14:creationId xmlns:p14="http://schemas.microsoft.com/office/powerpoint/2010/main" val="746152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HOW TO REPORT SUSPECTED CHILD ABUSE OR NEGLECT</a:t>
            </a:r>
          </a:p>
        </p:txBody>
      </p:sp>
      <p:sp>
        <p:nvSpPr>
          <p:cNvPr id="3" name="Content Placeholder 2"/>
          <p:cNvSpPr>
            <a:spLocks noGrp="1"/>
          </p:cNvSpPr>
          <p:nvPr>
            <p:ph idx="1"/>
          </p:nvPr>
        </p:nvSpPr>
        <p:spPr>
          <a:xfrm>
            <a:off x="254000" y="2052918"/>
            <a:ext cx="11569700" cy="4500282"/>
          </a:xfrm>
        </p:spPr>
        <p:txBody>
          <a:bodyPr/>
          <a:lstStyle/>
          <a:p>
            <a:pPr marL="0" indent="0" algn="ctr">
              <a:buNone/>
            </a:pPr>
            <a:r>
              <a:rPr lang="en-US" dirty="0"/>
              <a:t>ORGANIZE THE INFORMATION FOR YOUR REPORT</a:t>
            </a:r>
          </a:p>
          <a:p>
            <a:r>
              <a:rPr lang="en-US" dirty="0"/>
              <a:t>Gather only the information you need to make the report to the hotline. Remember – it is </a:t>
            </a:r>
            <a:r>
              <a:rPr lang="en-US" b="1" dirty="0"/>
              <a:t>NOT </a:t>
            </a:r>
            <a:r>
              <a:rPr lang="en-US" dirty="0"/>
              <a:t>your role to interview the child about the abuse.  You only need a brief description of the incident.  Try to have the following information available:</a:t>
            </a:r>
          </a:p>
          <a:p>
            <a:pPr marL="0" indent="0">
              <a:buNone/>
            </a:pPr>
            <a:r>
              <a:rPr lang="en-US" b="1" dirty="0"/>
              <a:t>		Name, address and age of victim</a:t>
            </a:r>
          </a:p>
          <a:p>
            <a:pPr marL="0" indent="0">
              <a:buNone/>
            </a:pPr>
            <a:r>
              <a:rPr lang="en-US" b="1" dirty="0"/>
              <a:t>		Name and address of parents/caretakers and siblings</a:t>
            </a:r>
          </a:p>
          <a:p>
            <a:pPr marL="0" indent="0">
              <a:buNone/>
            </a:pPr>
            <a:r>
              <a:rPr lang="en-US" b="1" dirty="0"/>
              <a:t>		Relationship of caretaker to victim</a:t>
            </a:r>
          </a:p>
          <a:p>
            <a:pPr marL="0" indent="0">
              <a:buNone/>
            </a:pPr>
            <a:r>
              <a:rPr lang="en-US" b="1" dirty="0"/>
              <a:t>		Your observations</a:t>
            </a:r>
          </a:p>
          <a:p>
            <a:pPr marL="0" indent="0">
              <a:buNone/>
            </a:pPr>
            <a:r>
              <a:rPr lang="en-US" b="1" dirty="0"/>
              <a:t>		Any explanation provided by the child</a:t>
            </a:r>
          </a:p>
          <a:p>
            <a:pPr marL="0" indent="0">
              <a:buNone/>
            </a:pPr>
            <a:r>
              <a:rPr lang="en-US" b="1" dirty="0"/>
              <a:t>		Any other relevant information that would expedite the investigation</a:t>
            </a:r>
          </a:p>
          <a:p>
            <a:r>
              <a:rPr lang="en-US" dirty="0"/>
              <a:t>Later you will be asked to submit a written confirmation </a:t>
            </a:r>
            <a:r>
              <a:rPr lang="en-US"/>
              <a:t>(within 48 hours)</a:t>
            </a:r>
            <a:endParaRPr lang="en-US" dirty="0"/>
          </a:p>
          <a:p>
            <a:pPr marL="0" indent="0" algn="ctr">
              <a:buNone/>
            </a:pPr>
            <a:endParaRPr lang="en-US" dirty="0"/>
          </a:p>
        </p:txBody>
      </p:sp>
    </p:spTree>
    <p:extLst>
      <p:ext uri="{BB962C8B-B14F-4D97-AF65-F5344CB8AC3E}">
        <p14:creationId xmlns:p14="http://schemas.microsoft.com/office/powerpoint/2010/main" val="19418978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1808</TotalTime>
  <Words>1087</Words>
  <Application>Microsoft Office PowerPoint</Application>
  <PresentationFormat>Widescreen</PresentationFormat>
  <Paragraphs>73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Ion</vt:lpstr>
      <vt:lpstr>MANDATED REPORTING</vt:lpstr>
      <vt:lpstr>WHAT IS MANDATED REPORTING?</vt:lpstr>
      <vt:lpstr>WHO IS A MANDATED REPORTER?</vt:lpstr>
      <vt:lpstr>PROTECTING OUR CHILDREN</vt:lpstr>
      <vt:lpstr>WHAT ARE CHILD ABUSE AND NEGLECT?</vt:lpstr>
      <vt:lpstr>REPORTING CHILD ABUSE AND NEGLECT</vt:lpstr>
      <vt:lpstr>REPORTING CHILD ABUSE AND NEGLECT</vt:lpstr>
      <vt:lpstr>REPORTING CHILD ABUSE AND NEGLECT</vt:lpstr>
      <vt:lpstr>HOW TO REPORT SUSPECTED CHILD ABUSE OR NEGLECT</vt:lpstr>
      <vt:lpstr>HOW TO REPORT SUSPECTED CHILD ABUSE OR NEGLECT</vt:lpstr>
      <vt:lpstr>TIPS FOR MANDATED REPORTERS</vt:lpstr>
      <vt:lpstr>TIPS FOR MANDATED REPORTERS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MANDATED REPORTING</dc:title>
  <dc:creator>Kathy Mitchell</dc:creator>
  <cp:lastModifiedBy>patti parrish</cp:lastModifiedBy>
  <cp:revision>14</cp:revision>
  <dcterms:created xsi:type="dcterms:W3CDTF">2015-10-11T23:10:17Z</dcterms:created>
  <dcterms:modified xsi:type="dcterms:W3CDTF">2019-06-05T13:18:30Z</dcterms:modified>
</cp:coreProperties>
</file>