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20" r:id="rId1"/>
  </p:sldMasterIdLst>
  <p:sldIdLst>
    <p:sldId id="256" r:id="rId2"/>
    <p:sldId id="258" r:id="rId3"/>
    <p:sldId id="257" r:id="rId4"/>
    <p:sldId id="267" r:id="rId5"/>
    <p:sldId id="265" r:id="rId6"/>
    <p:sldId id="259" r:id="rId7"/>
    <p:sldId id="260" r:id="rId8"/>
    <p:sldId id="262" r:id="rId9"/>
    <p:sldId id="261" r:id="rId10"/>
    <p:sldId id="263" r:id="rId11"/>
    <p:sldId id="268"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703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538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362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8096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5/12/2022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26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1768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5532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22506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8A87A34-81AB-432B-8DAE-1953F412C126}" type="datetimeFigureOut">
              <a:rPr lang="en-US" smtClean="0"/>
              <a:t>5/12/2022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6882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8A87A34-81AB-432B-8DAE-1953F412C126}" type="datetimeFigureOut">
              <a:rPr lang="en-US" smtClean="0"/>
              <a:t>5/12/2022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9059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5/12/2022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940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A87A34-81AB-432B-8DAE-1953F412C126}" type="datetimeFigureOut">
              <a:rPr lang="en-US" smtClean="0"/>
              <a:pPr/>
              <a:t>5/12/2022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028137"/>
      </p:ext>
    </p:extLst>
  </p:cSld>
  <p:clrMap bg1="lt1" tx1="dk1" bg2="lt2" tx2="dk2" accent1="accent1" accent2="accent2" accent3="accent3" accent4="accent4" accent5="accent5" accent6="accent6" hlink="hlink" folHlink="folHlink"/>
  <p:sldLayoutIdLst>
    <p:sldLayoutId id="2147483921"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Pen placed on top of a signature line">
            <a:extLst>
              <a:ext uri="{FF2B5EF4-FFF2-40B4-BE49-F238E27FC236}">
                <a16:creationId xmlns:a16="http://schemas.microsoft.com/office/drawing/2014/main" id="{6E410253-7F19-CB44-1B01-E4C7D39EF160}"/>
              </a:ext>
            </a:extLst>
          </p:cNvPr>
          <p:cNvPicPr>
            <a:picLocks noChangeAspect="1"/>
          </p:cNvPicPr>
          <p:nvPr/>
        </p:nvPicPr>
        <p:blipFill rotWithShape="1">
          <a:blip r:embed="rId2">
            <a:duotone>
              <a:schemeClr val="bg2">
                <a:shade val="45000"/>
                <a:satMod val="135000"/>
              </a:schemeClr>
              <a:prstClr val="white"/>
            </a:duotone>
            <a:alphaModFix amt="35000"/>
          </a:blip>
          <a:srcRect b="15730"/>
          <a:stretch/>
        </p:blipFill>
        <p:spPr>
          <a:xfrm>
            <a:off x="20" y="10"/>
            <a:ext cx="12191980" cy="6857990"/>
          </a:xfrm>
          <a:prstGeom prst="rect">
            <a:avLst/>
          </a:prstGeom>
        </p:spPr>
      </p:pic>
      <p:sp>
        <p:nvSpPr>
          <p:cNvPr id="2" name="Title 1">
            <a:extLst>
              <a:ext uri="{FF2B5EF4-FFF2-40B4-BE49-F238E27FC236}">
                <a16:creationId xmlns:a16="http://schemas.microsoft.com/office/drawing/2014/main" id="{5BB3529B-B8CF-4C87-8F57-DC5E69E0DE82}"/>
              </a:ext>
            </a:extLst>
          </p:cNvPr>
          <p:cNvSpPr>
            <a:spLocks noGrp="1"/>
          </p:cNvSpPr>
          <p:nvPr>
            <p:ph type="ctrTitle"/>
          </p:nvPr>
        </p:nvSpPr>
        <p:spPr/>
        <p:txBody>
          <a:bodyPr>
            <a:normAutofit/>
          </a:bodyPr>
          <a:lstStyle/>
          <a:p>
            <a:pPr algn="r"/>
            <a:r>
              <a:rPr lang="en-US" b="1" dirty="0"/>
              <a:t>Proposed Changes to </a:t>
            </a:r>
            <a:br>
              <a:rPr lang="en-US" b="1" dirty="0"/>
            </a:br>
            <a:r>
              <a:rPr lang="en-US" b="1" dirty="0"/>
              <a:t>Rules of Discipline</a:t>
            </a:r>
          </a:p>
        </p:txBody>
      </p:sp>
    </p:spTree>
    <p:extLst>
      <p:ext uri="{BB962C8B-B14F-4D97-AF65-F5344CB8AC3E}">
        <p14:creationId xmlns:p14="http://schemas.microsoft.com/office/powerpoint/2010/main" val="210837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9E9534-A0B6-43AB-87EB-98BA9D0FB988}"/>
              </a:ext>
            </a:extLst>
          </p:cNvPr>
          <p:cNvSpPr>
            <a:spLocks noGrp="1"/>
          </p:cNvSpPr>
          <p:nvPr>
            <p:ph type="title"/>
          </p:nvPr>
        </p:nvSpPr>
        <p:spPr>
          <a:xfrm>
            <a:off x="965030" y="963997"/>
            <a:ext cx="3254691" cy="4938361"/>
          </a:xfrm>
        </p:spPr>
        <p:txBody>
          <a:bodyPr anchor="ctr">
            <a:normAutofit/>
          </a:bodyPr>
          <a:lstStyle/>
          <a:p>
            <a:pPr algn="r"/>
            <a:r>
              <a:rPr lang="en-US" sz="4400" b="1" dirty="0"/>
              <a:t>Changes to Disciplinary Process</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68938D6-6ED2-410D-BAD8-495B9D69863F}"/>
              </a:ext>
            </a:extLst>
          </p:cNvPr>
          <p:cNvSpPr>
            <a:spLocks noGrp="1"/>
          </p:cNvSpPr>
          <p:nvPr>
            <p:ph idx="1"/>
          </p:nvPr>
        </p:nvSpPr>
        <p:spPr>
          <a:xfrm>
            <a:off x="5134882" y="963507"/>
            <a:ext cx="6135097" cy="4938851"/>
          </a:xfrm>
        </p:spPr>
        <p:txBody>
          <a:bodyPr anchor="ctr">
            <a:normAutofit fontScale="55000" lnSpcReduction="20000"/>
          </a:bodyPr>
          <a:lstStyle/>
          <a:p>
            <a:r>
              <a:rPr lang="en-US" sz="3600" dirty="0"/>
              <a:t>A request for reference may be for investigation of allegations as well as for trial</a:t>
            </a:r>
          </a:p>
          <a:p>
            <a:r>
              <a:rPr lang="en-US" sz="3600" dirty="0"/>
              <a:t>Hearsay evidence is </a:t>
            </a:r>
            <a:r>
              <a:rPr lang="en-US" sz="3600"/>
              <a:t>allowed still in </a:t>
            </a:r>
            <a:r>
              <a:rPr lang="en-US" sz="3600" dirty="0"/>
              <a:t>disciplinary cases</a:t>
            </a:r>
          </a:p>
          <a:p>
            <a:r>
              <a:rPr lang="en-US" sz="3600" dirty="0"/>
              <a:t>“Restorative justice” is introduced into the alternative resolution process with additional options for acts of voluntary repentance and for mediation</a:t>
            </a:r>
          </a:p>
          <a:p>
            <a:r>
              <a:rPr lang="en-US" sz="3600" dirty="0"/>
              <a:t>Each charge must state the specific provision(s) of Scripture and/or the Constitution which is alleged to have been violated </a:t>
            </a:r>
          </a:p>
          <a:p>
            <a:r>
              <a:rPr lang="en-US" sz="3600" dirty="0"/>
              <a:t>The standard for a finding of guilt spells out the definition of “beyond a reasonable doubt” – when a comparison and consideration of all the evidence compels an abiding conviction that the material facts necessary to prove the charge are true</a:t>
            </a:r>
          </a:p>
          <a:p>
            <a:r>
              <a:rPr lang="en-US" sz="3600" dirty="0"/>
              <a:t>The statute of limitations for filing allegations on any matter is recommended for removal in a separate recommendation</a:t>
            </a:r>
            <a:endParaRPr lang="en-US" sz="1800" dirty="0"/>
          </a:p>
        </p:txBody>
      </p:sp>
    </p:spTree>
    <p:extLst>
      <p:ext uri="{BB962C8B-B14F-4D97-AF65-F5344CB8AC3E}">
        <p14:creationId xmlns:p14="http://schemas.microsoft.com/office/powerpoint/2010/main" val="3073678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9E9534-A0B6-43AB-87EB-98BA9D0FB988}"/>
              </a:ext>
            </a:extLst>
          </p:cNvPr>
          <p:cNvSpPr>
            <a:spLocks noGrp="1"/>
          </p:cNvSpPr>
          <p:nvPr>
            <p:ph type="title"/>
          </p:nvPr>
        </p:nvSpPr>
        <p:spPr>
          <a:xfrm>
            <a:off x="965030" y="963997"/>
            <a:ext cx="3254691" cy="4938361"/>
          </a:xfrm>
        </p:spPr>
        <p:txBody>
          <a:bodyPr anchor="ctr">
            <a:normAutofit/>
          </a:bodyPr>
          <a:lstStyle/>
          <a:p>
            <a:pPr algn="r"/>
            <a:r>
              <a:rPr lang="en-US" sz="4400" b="1" dirty="0"/>
              <a:t>Temporary Exclusion to Permanent; Censure</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68938D6-6ED2-410D-BAD8-495B9D69863F}"/>
              </a:ext>
            </a:extLst>
          </p:cNvPr>
          <p:cNvSpPr>
            <a:spLocks noGrp="1"/>
          </p:cNvSpPr>
          <p:nvPr>
            <p:ph idx="1"/>
          </p:nvPr>
        </p:nvSpPr>
        <p:spPr>
          <a:xfrm>
            <a:off x="5134882" y="963507"/>
            <a:ext cx="6135097" cy="4938851"/>
          </a:xfrm>
        </p:spPr>
        <p:txBody>
          <a:bodyPr anchor="ctr">
            <a:normAutofit/>
          </a:bodyPr>
          <a:lstStyle/>
          <a:p>
            <a:pPr marL="182880" indent="0" defTabSz="914400">
              <a:lnSpc>
                <a:spcPct val="90000"/>
              </a:lnSpc>
              <a:spcAft>
                <a:spcPts val="600"/>
              </a:spcAft>
              <a:buClr>
                <a:schemeClr val="accent1"/>
              </a:buClr>
              <a:buNone/>
            </a:pPr>
            <a:r>
              <a:rPr lang="en-US" dirty="0">
                <a:solidFill>
                  <a:schemeClr val="tx1">
                    <a:lumMod val="75000"/>
                    <a:lumOff val="25000"/>
                  </a:schemeClr>
                </a:solidFill>
              </a:rPr>
              <a:t>Temporary exclusion may become permanent at the discretion of the council of membership if at the end of the period of temporary exclusion the terms for restoration have not been met.</a:t>
            </a:r>
          </a:p>
          <a:p>
            <a:pPr marL="182880" indent="0" defTabSz="914400">
              <a:lnSpc>
                <a:spcPct val="90000"/>
              </a:lnSpc>
              <a:spcAft>
                <a:spcPts val="600"/>
              </a:spcAft>
              <a:buClr>
                <a:schemeClr val="accent1"/>
              </a:buClr>
              <a:buNone/>
            </a:pPr>
            <a:r>
              <a:rPr lang="en-US" dirty="0">
                <a:solidFill>
                  <a:schemeClr val="tx1">
                    <a:lumMod val="75000"/>
                    <a:lumOff val="25000"/>
                  </a:schemeClr>
                </a:solidFill>
              </a:rPr>
              <a:t>Each censure is imposed with the statement “This censure is given not with malice or vindictiveness but in Christian love to offer you correction in error and the possibility of full community restoration” or in the case of removal from ordered ministry or membership after ‘error’ “and to restore the unity of the church by removing from it the discord and division the offense(s) have caused.”  </a:t>
            </a:r>
          </a:p>
        </p:txBody>
      </p:sp>
    </p:spTree>
    <p:extLst>
      <p:ext uri="{BB962C8B-B14F-4D97-AF65-F5344CB8AC3E}">
        <p14:creationId xmlns:p14="http://schemas.microsoft.com/office/powerpoint/2010/main" val="1302669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6B0556C-EDDA-4AD7-A9F0-EC585BB12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1FBEA1B-AE36-47D5-9EA3-95281C4BF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CC4B31EB-2D22-4179-9EA2-70222E5194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2EA23A18-96B9-4C99-B8D1-6745EC27D94F}"/>
              </a:ext>
            </a:extLst>
          </p:cNvPr>
          <p:cNvSpPr txBox="1"/>
          <p:nvPr/>
        </p:nvSpPr>
        <p:spPr>
          <a:xfrm>
            <a:off x="965029" y="963997"/>
            <a:ext cx="3576491" cy="4949123"/>
          </a:xfrm>
        </p:spPr>
        <p:txBody>
          <a:bodyPr vert="horz" lIns="91440" tIns="45720" rIns="91440" bIns="45720" rtlCol="0" anchor="ctr">
            <a:normAutofit/>
          </a:bodyPr>
          <a:lstStyle/>
          <a:p>
            <a:pPr defTabSz="914400">
              <a:lnSpc>
                <a:spcPct val="85000"/>
              </a:lnSpc>
              <a:spcBef>
                <a:spcPct val="0"/>
              </a:spcBef>
              <a:spcAft>
                <a:spcPts val="600"/>
              </a:spcAft>
            </a:pPr>
            <a:r>
              <a:rPr lang="en-US" sz="3400" b="1" spc="-50" dirty="0">
                <a:solidFill>
                  <a:schemeClr val="tx1">
                    <a:lumMod val="75000"/>
                    <a:lumOff val="25000"/>
                  </a:schemeClr>
                </a:solidFill>
                <a:latin typeface="+mj-lt"/>
                <a:ea typeface="+mj-ea"/>
                <a:cs typeface="+mj-cs"/>
              </a:rPr>
              <a:t>Recommendations</a:t>
            </a:r>
          </a:p>
        </p:txBody>
      </p:sp>
      <p:cxnSp>
        <p:nvCxnSpPr>
          <p:cNvPr id="18" name="Straight Connector 17">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6BB91B1-CB64-40EC-ACC7-4E2362CAF2E8}"/>
              </a:ext>
            </a:extLst>
          </p:cNvPr>
          <p:cNvSpPr txBox="1"/>
          <p:nvPr/>
        </p:nvSpPr>
        <p:spPr>
          <a:xfrm>
            <a:off x="5171440" y="963507"/>
            <a:ext cx="6310601" cy="4938851"/>
          </a:xfrm>
        </p:spPr>
        <p:txBody>
          <a:bodyPr vert="horz" lIns="0" tIns="45720" rIns="0" bIns="45720" rtlCol="0" anchor="ctr">
            <a:noAutofit/>
          </a:bodyPr>
          <a:lstStyle/>
          <a:p>
            <a:pPr defTabSz="914400">
              <a:lnSpc>
                <a:spcPct val="90000"/>
              </a:lnSpc>
              <a:spcAft>
                <a:spcPts val="600"/>
              </a:spcAft>
              <a:buClr>
                <a:schemeClr val="accent1"/>
              </a:buClr>
            </a:pPr>
            <a:r>
              <a:rPr lang="en-US" sz="2000" dirty="0">
                <a:solidFill>
                  <a:schemeClr val="tx1">
                    <a:lumMod val="75000"/>
                    <a:lumOff val="25000"/>
                  </a:schemeClr>
                </a:solidFill>
              </a:rPr>
              <a:t>1.    That the General Assembly replace the Rules of Discipline with the revision, Church Discipline.</a:t>
            </a:r>
          </a:p>
          <a:p>
            <a:pPr defTabSz="914400">
              <a:lnSpc>
                <a:spcPct val="90000"/>
              </a:lnSpc>
              <a:spcAft>
                <a:spcPts val="600"/>
              </a:spcAft>
              <a:buClr>
                <a:schemeClr val="accent1"/>
              </a:buClr>
              <a:buFont typeface="Calibri" panose="020F0502020204030204" pitchFamily="34" charset="0"/>
            </a:pPr>
            <a:endParaRPr lang="en-US" sz="2000" dirty="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sz="2000" dirty="0">
                <a:solidFill>
                  <a:schemeClr val="tx1">
                    <a:lumMod val="75000"/>
                    <a:lumOff val="25000"/>
                  </a:schemeClr>
                </a:solidFill>
              </a:rPr>
              <a:t>2.    That all time limits for bringing allegations be removed.</a:t>
            </a:r>
          </a:p>
          <a:p>
            <a:pPr defTabSz="914400">
              <a:lnSpc>
                <a:spcPct val="90000"/>
              </a:lnSpc>
              <a:spcAft>
                <a:spcPts val="600"/>
              </a:spcAft>
              <a:buClr>
                <a:schemeClr val="accent1"/>
              </a:buClr>
              <a:buFont typeface="Calibri" panose="020F0502020204030204" pitchFamily="34" charset="0"/>
            </a:pPr>
            <a:endParaRPr lang="en-US" sz="2000" dirty="0">
              <a:solidFill>
                <a:schemeClr val="tx1">
                  <a:lumMod val="75000"/>
                  <a:lumOff val="25000"/>
                </a:schemeClr>
              </a:solidFill>
            </a:endParaRPr>
          </a:p>
          <a:p>
            <a:pPr defTabSz="914400">
              <a:lnSpc>
                <a:spcPct val="90000"/>
              </a:lnSpc>
              <a:spcAft>
                <a:spcPts val="600"/>
              </a:spcAft>
              <a:buClr>
                <a:schemeClr val="accent1"/>
              </a:buClr>
              <a:buFont typeface="Calibri" panose="020F0502020204030204" pitchFamily="34" charset="0"/>
            </a:pPr>
            <a:r>
              <a:rPr lang="en-US" sz="2000" dirty="0">
                <a:solidFill>
                  <a:schemeClr val="tx1">
                    <a:lumMod val="75000"/>
                    <a:lumOff val="25000"/>
                  </a:schemeClr>
                </a:solidFill>
              </a:rPr>
              <a:t>3.   Three changes to the Form of Government:</a:t>
            </a:r>
          </a:p>
          <a:p>
            <a:pPr marL="285750" indent="-285750" defTabSz="914400">
              <a:lnSpc>
                <a:spcPct val="90000"/>
              </a:lnSpc>
              <a:spcAft>
                <a:spcPts val="600"/>
              </a:spcAft>
              <a:buClr>
                <a:schemeClr val="accent1"/>
              </a:buClr>
              <a:buFont typeface="Arial" panose="020B0604020202020204" pitchFamily="34" charset="0"/>
              <a:buChar char="•"/>
            </a:pPr>
            <a:r>
              <a:rPr lang="en-US" sz="2000" dirty="0">
                <a:solidFill>
                  <a:schemeClr val="tx1">
                    <a:lumMod val="75000"/>
                    <a:lumOff val="25000"/>
                  </a:schemeClr>
                </a:solidFill>
              </a:rPr>
              <a:t>G-1.0501 and G-3.0105 to provide for electronic meetings of congregations and councils</a:t>
            </a:r>
          </a:p>
          <a:p>
            <a:pPr marL="285750" indent="-285750" defTabSz="914400">
              <a:lnSpc>
                <a:spcPct val="90000"/>
              </a:lnSpc>
              <a:spcAft>
                <a:spcPts val="600"/>
              </a:spcAft>
              <a:buClr>
                <a:schemeClr val="accent1"/>
              </a:buClr>
              <a:buFont typeface="Arial" panose="020B0604020202020204" pitchFamily="34" charset="0"/>
              <a:buChar char="•"/>
            </a:pPr>
            <a:r>
              <a:rPr lang="en-US" sz="2000" dirty="0">
                <a:solidFill>
                  <a:schemeClr val="tx1">
                    <a:lumMod val="75000"/>
                    <a:lumOff val="25000"/>
                  </a:schemeClr>
                </a:solidFill>
              </a:rPr>
              <a:t>G-1.0503 to provide for receiving a disciplinary decision from the session in a congregational meeting</a:t>
            </a:r>
          </a:p>
          <a:p>
            <a:pPr defTabSz="914400">
              <a:lnSpc>
                <a:spcPct val="90000"/>
              </a:lnSpc>
              <a:spcAft>
                <a:spcPts val="600"/>
              </a:spcAft>
              <a:buClr>
                <a:schemeClr val="accent1"/>
              </a:buClr>
              <a:buFont typeface="Calibri" panose="020F0502020204030204" pitchFamily="34" charset="0"/>
            </a:pPr>
            <a:endParaRPr lang="en-US" sz="2000" dirty="0">
              <a:solidFill>
                <a:schemeClr val="tx1">
                  <a:lumMod val="75000"/>
                  <a:lumOff val="25000"/>
                </a:schemeClr>
              </a:solidFill>
            </a:endParaRPr>
          </a:p>
          <a:p>
            <a:pPr algn="just" defTabSz="914400">
              <a:lnSpc>
                <a:spcPct val="90000"/>
              </a:lnSpc>
              <a:spcAft>
                <a:spcPts val="600"/>
              </a:spcAft>
              <a:buClr>
                <a:schemeClr val="accent1"/>
              </a:buClr>
              <a:buFont typeface="Calibri" panose="020F0502020204030204" pitchFamily="34" charset="0"/>
            </a:pPr>
            <a:r>
              <a:rPr lang="en-US" sz="2000" dirty="0">
                <a:solidFill>
                  <a:schemeClr val="tx1">
                    <a:lumMod val="75000"/>
                    <a:lumOff val="25000"/>
                  </a:schemeClr>
                </a:solidFill>
              </a:rPr>
              <a:t>4.    That the Office of the General Assembly provide a guide for dealing with cases of sexual misconduct that reflects the need for particular sensitivity </a:t>
            </a:r>
            <a:r>
              <a:rPr lang="en-US" sz="2000" dirty="0">
                <a:solidFill>
                  <a:schemeClr val="tx1">
                    <a:lumMod val="75000"/>
                    <a:lumOff val="25000"/>
                  </a:schemeClr>
                </a:solidFill>
                <a:effectLst/>
              </a:rPr>
              <a:t>to the rights of safety, dignity and privacy of all involved.</a:t>
            </a:r>
            <a:endParaRPr lang="en-US" sz="2000" dirty="0">
              <a:solidFill>
                <a:schemeClr val="tx1">
                  <a:lumMod val="75000"/>
                  <a:lumOff val="25000"/>
                </a:schemeClr>
              </a:solidFill>
            </a:endParaRPr>
          </a:p>
        </p:txBody>
      </p:sp>
    </p:spTree>
    <p:extLst>
      <p:ext uri="{BB962C8B-B14F-4D97-AF65-F5344CB8AC3E}">
        <p14:creationId xmlns:p14="http://schemas.microsoft.com/office/powerpoint/2010/main" val="4285194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9E0DE9-CF03-4444-A466-9CF96C72F75F}"/>
              </a:ext>
            </a:extLst>
          </p:cNvPr>
          <p:cNvSpPr>
            <a:spLocks noGrp="1"/>
          </p:cNvSpPr>
          <p:nvPr>
            <p:ph type="title"/>
          </p:nvPr>
        </p:nvSpPr>
        <p:spPr>
          <a:xfrm>
            <a:off x="965030" y="963997"/>
            <a:ext cx="3254691" cy="4938361"/>
          </a:xfrm>
        </p:spPr>
        <p:txBody>
          <a:bodyPr anchor="ctr">
            <a:normAutofit/>
          </a:bodyPr>
          <a:lstStyle/>
          <a:p>
            <a:pPr algn="r"/>
            <a:r>
              <a:rPr lang="en-US" sz="4400" b="1" dirty="0"/>
              <a:t>Chicago Overture</a:t>
            </a:r>
          </a:p>
        </p:txBody>
      </p:sp>
      <p:cxnSp>
        <p:nvCxnSpPr>
          <p:cNvPr id="7"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6C6ADF2-4610-4C79-9C2D-138641590A24}"/>
              </a:ext>
            </a:extLst>
          </p:cNvPr>
          <p:cNvSpPr>
            <a:spLocks noGrp="1"/>
          </p:cNvSpPr>
          <p:nvPr>
            <p:ph idx="1"/>
          </p:nvPr>
        </p:nvSpPr>
        <p:spPr>
          <a:xfrm>
            <a:off x="5192795" y="821267"/>
            <a:ext cx="6135097" cy="4938851"/>
          </a:xfrm>
        </p:spPr>
        <p:txBody>
          <a:bodyPr anchor="ctr">
            <a:normAutofit/>
          </a:bodyPr>
          <a:lstStyle/>
          <a:p>
            <a:r>
              <a:rPr lang="en-US" sz="2400" b="1" dirty="0"/>
              <a:t>Revision of the Rules of Discipline:</a:t>
            </a:r>
            <a:endParaRPr lang="en-US" sz="2400" dirty="0"/>
          </a:p>
          <a:p>
            <a:r>
              <a:rPr lang="en-US" sz="2400" b="1" dirty="0"/>
              <a:t>Makes them more accessible to the church</a:t>
            </a:r>
            <a:endParaRPr lang="en-US" sz="2400" dirty="0"/>
          </a:p>
          <a:p>
            <a:r>
              <a:rPr lang="en-US" sz="2400" b="1" dirty="0"/>
              <a:t>Preserves and enhances the accountability of councils and individuals to the church</a:t>
            </a:r>
            <a:endParaRPr lang="en-US" sz="2400" dirty="0"/>
          </a:p>
          <a:p>
            <a:r>
              <a:rPr lang="en-US" sz="2400" b="1" dirty="0"/>
              <a:t>Expands the role of mediation and alternate dispute resolution</a:t>
            </a:r>
            <a:endParaRPr lang="en-US" sz="2400" dirty="0"/>
          </a:p>
          <a:p>
            <a:r>
              <a:rPr lang="en-US" sz="2400" b="1" dirty="0"/>
              <a:t>Provides flexibility in crafting censures and remedies, particularly in light of recent learnings in ethical and social development and experiments by the secular legal system with alternative sentencing.</a:t>
            </a:r>
            <a:endParaRPr lang="en-US" sz="2400" dirty="0"/>
          </a:p>
          <a:p>
            <a:endParaRPr lang="en-US" sz="1800" dirty="0"/>
          </a:p>
        </p:txBody>
      </p:sp>
    </p:spTree>
    <p:extLst>
      <p:ext uri="{BB962C8B-B14F-4D97-AF65-F5344CB8AC3E}">
        <p14:creationId xmlns:p14="http://schemas.microsoft.com/office/powerpoint/2010/main" val="229267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6D730E-CF70-408F-9D5C-388C18464F25}"/>
              </a:ext>
            </a:extLst>
          </p:cNvPr>
          <p:cNvSpPr>
            <a:spLocks noGrp="1"/>
          </p:cNvSpPr>
          <p:nvPr>
            <p:ph type="title"/>
          </p:nvPr>
        </p:nvSpPr>
        <p:spPr>
          <a:xfrm>
            <a:off x="965030" y="963997"/>
            <a:ext cx="3254691" cy="4938361"/>
          </a:xfrm>
        </p:spPr>
        <p:txBody>
          <a:bodyPr anchor="ctr">
            <a:normAutofit/>
          </a:bodyPr>
          <a:lstStyle/>
          <a:p>
            <a:pPr algn="r"/>
            <a:r>
              <a:rPr lang="en-US" sz="4400" b="1" dirty="0"/>
              <a:t>Task Force members</a:t>
            </a:r>
            <a:br>
              <a:rPr lang="en-US" sz="4400" b="1" dirty="0"/>
            </a:br>
            <a:r>
              <a:rPr lang="en-US" sz="3600" dirty="0"/>
              <a:t>(appointed in 2017)</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248FB5C-73E4-4BC0-8614-C3F495AA3DFC}"/>
              </a:ext>
            </a:extLst>
          </p:cNvPr>
          <p:cNvSpPr>
            <a:spLocks noGrp="1"/>
          </p:cNvSpPr>
          <p:nvPr>
            <p:ph idx="1"/>
          </p:nvPr>
        </p:nvSpPr>
        <p:spPr>
          <a:xfrm>
            <a:off x="5165346" y="963997"/>
            <a:ext cx="6061624" cy="5080601"/>
          </a:xfrm>
        </p:spPr>
        <p:txBody>
          <a:bodyPr anchor="ctr">
            <a:normAutofit fontScale="92500" lnSpcReduction="20000"/>
          </a:bodyPr>
          <a:lstStyle/>
          <a:p>
            <a:r>
              <a:rPr lang="en-US" sz="2200" dirty="0"/>
              <a:t>Barbara </a:t>
            </a:r>
            <a:r>
              <a:rPr lang="en-US" sz="2200" dirty="0" err="1"/>
              <a:t>Bundick</a:t>
            </a:r>
            <a:r>
              <a:rPr lang="en-US" sz="2200" dirty="0"/>
              <a:t>, Honorably Retired, former Stated Clerk, Chicago Presbytery</a:t>
            </a:r>
          </a:p>
          <a:p>
            <a:r>
              <a:rPr lang="en-US" sz="2200" dirty="0"/>
              <a:t>Greg Goodwiller, Executive/Stated Clerk, St. Andrew Presbytery and Executive, Synod of Living Waters</a:t>
            </a:r>
          </a:p>
          <a:p>
            <a:r>
              <a:rPr lang="en-US" sz="2200" dirty="0"/>
              <a:t>Therese Howell, Stated Clerk, Middle Tennessee and North Alabama Presbyteries</a:t>
            </a:r>
          </a:p>
          <a:p>
            <a:r>
              <a:rPr lang="en-US" sz="2200" dirty="0"/>
              <a:t>Doska Ross, retired Executive/Stated Clerk, Synod of Southern California and Hawaii</a:t>
            </a:r>
          </a:p>
          <a:p>
            <a:r>
              <a:rPr lang="en-US" sz="2200" dirty="0"/>
              <a:t>Donna Wells, Stated Clerk, Presbytery of Greater Atlanta</a:t>
            </a:r>
          </a:p>
          <a:p>
            <a:r>
              <a:rPr lang="en-US" sz="2200" dirty="0"/>
              <a:t>Paige </a:t>
            </a:r>
            <a:r>
              <a:rPr lang="en-US" sz="2200" dirty="0" err="1"/>
              <a:t>McRight</a:t>
            </a:r>
            <a:r>
              <a:rPr lang="en-US" sz="2200" dirty="0"/>
              <a:t>, Moderator, Honorably Retired, former Executive, Central Florida Presbytery</a:t>
            </a:r>
          </a:p>
          <a:p>
            <a:pPr marL="0" indent="0">
              <a:buNone/>
            </a:pPr>
            <a:r>
              <a:rPr lang="en-US" sz="2200" dirty="0"/>
              <a:t>  - - -</a:t>
            </a:r>
          </a:p>
          <a:p>
            <a:r>
              <a:rPr lang="en-US" sz="2200" dirty="0"/>
              <a:t>Dan Saperstein, liaison with the Advisory Committee on the Constitution</a:t>
            </a:r>
          </a:p>
          <a:p>
            <a:r>
              <a:rPr lang="en-US" sz="2200" dirty="0"/>
              <a:t>Laurie Griffith and </a:t>
            </a:r>
            <a:r>
              <a:rPr lang="en-US" sz="2200" dirty="0" err="1"/>
              <a:t>Flor</a:t>
            </a:r>
            <a:r>
              <a:rPr lang="en-US" sz="2200" dirty="0"/>
              <a:t> </a:t>
            </a:r>
            <a:r>
              <a:rPr lang="en-US" sz="2200" dirty="0" err="1"/>
              <a:t>Vélez</a:t>
            </a:r>
            <a:r>
              <a:rPr lang="en-US" sz="2200" dirty="0"/>
              <a:t>-Díaz, OGA staff</a:t>
            </a:r>
          </a:p>
          <a:p>
            <a:endParaRPr lang="en-US" sz="2200" dirty="0"/>
          </a:p>
        </p:txBody>
      </p:sp>
    </p:spTree>
    <p:extLst>
      <p:ext uri="{BB962C8B-B14F-4D97-AF65-F5344CB8AC3E}">
        <p14:creationId xmlns:p14="http://schemas.microsoft.com/office/powerpoint/2010/main" val="3254341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8C64F7-582A-4E16-B563-E551FD14E0EB}"/>
              </a:ext>
            </a:extLst>
          </p:cNvPr>
          <p:cNvSpPr>
            <a:spLocks noGrp="1"/>
          </p:cNvSpPr>
          <p:nvPr>
            <p:ph type="title"/>
          </p:nvPr>
        </p:nvSpPr>
        <p:spPr>
          <a:xfrm>
            <a:off x="965030" y="963997"/>
            <a:ext cx="3254691" cy="4938361"/>
          </a:xfrm>
        </p:spPr>
        <p:txBody>
          <a:bodyPr anchor="ctr">
            <a:normAutofit/>
          </a:bodyPr>
          <a:lstStyle/>
          <a:p>
            <a:pPr algn="r"/>
            <a:r>
              <a:rPr lang="en-US" sz="4400" b="1" dirty="0"/>
              <a:t>Process for Developing Report</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FD4C99F-828E-450E-AA0F-0F9E2927B1E9}"/>
              </a:ext>
            </a:extLst>
          </p:cNvPr>
          <p:cNvSpPr>
            <a:spLocks noGrp="1"/>
          </p:cNvSpPr>
          <p:nvPr>
            <p:ph idx="1"/>
          </p:nvPr>
        </p:nvSpPr>
        <p:spPr>
          <a:xfrm>
            <a:off x="5091873" y="963997"/>
            <a:ext cx="6135097" cy="4938851"/>
          </a:xfrm>
        </p:spPr>
        <p:txBody>
          <a:bodyPr anchor="ctr">
            <a:normAutofit fontScale="85000" lnSpcReduction="10000"/>
          </a:bodyPr>
          <a:lstStyle/>
          <a:p>
            <a:pPr lvl="1"/>
            <a:endParaRPr lang="en-US" dirty="0"/>
          </a:p>
          <a:p>
            <a:pPr marL="201168" lvl="1" indent="0">
              <a:lnSpc>
                <a:spcPct val="120000"/>
              </a:lnSpc>
              <a:buNone/>
            </a:pPr>
            <a:r>
              <a:rPr lang="en-US" sz="2900" b="1" dirty="0"/>
              <a:t>2017</a:t>
            </a:r>
          </a:p>
          <a:p>
            <a:pPr lvl="1">
              <a:lnSpc>
                <a:spcPct val="120000"/>
              </a:lnSpc>
            </a:pPr>
            <a:r>
              <a:rPr lang="en-US" sz="2900" dirty="0"/>
              <a:t>Initial draft developed</a:t>
            </a:r>
          </a:p>
          <a:p>
            <a:pPr lvl="1">
              <a:lnSpc>
                <a:spcPct val="120000"/>
              </a:lnSpc>
            </a:pPr>
            <a:r>
              <a:rPr lang="en-US" sz="2900" dirty="0"/>
              <a:t>Workshop at Mid Council Leaders’ Gathering</a:t>
            </a:r>
          </a:p>
          <a:p>
            <a:pPr lvl="1">
              <a:lnSpc>
                <a:spcPct val="120000"/>
              </a:lnSpc>
            </a:pPr>
            <a:endParaRPr lang="en-US" sz="2900" dirty="0"/>
          </a:p>
          <a:p>
            <a:pPr marL="201168" lvl="1" indent="0">
              <a:lnSpc>
                <a:spcPct val="120000"/>
              </a:lnSpc>
              <a:buNone/>
            </a:pPr>
            <a:r>
              <a:rPr lang="en-US" sz="2900" b="1" dirty="0"/>
              <a:t>2018</a:t>
            </a:r>
          </a:p>
          <a:p>
            <a:pPr lvl="1">
              <a:lnSpc>
                <a:spcPct val="120000"/>
              </a:lnSpc>
            </a:pPr>
            <a:r>
              <a:rPr lang="en-US" sz="2900" dirty="0"/>
              <a:t>Initial draft before the church for review</a:t>
            </a:r>
          </a:p>
          <a:p>
            <a:pPr lvl="1">
              <a:lnSpc>
                <a:spcPct val="120000"/>
              </a:lnSpc>
            </a:pPr>
            <a:r>
              <a:rPr lang="en-US" sz="2900" dirty="0"/>
              <a:t>Online survey responses</a:t>
            </a:r>
          </a:p>
          <a:p>
            <a:pPr lvl="1">
              <a:lnSpc>
                <a:spcPct val="120000"/>
              </a:lnSpc>
            </a:pPr>
            <a:r>
              <a:rPr lang="en-US" sz="2900" dirty="0"/>
              <a:t>Consultations with stated clerks in synods</a:t>
            </a:r>
          </a:p>
          <a:p>
            <a:pPr lvl="1">
              <a:lnSpc>
                <a:spcPct val="120000"/>
              </a:lnSpc>
            </a:pPr>
            <a:r>
              <a:rPr lang="en-US" sz="2900" dirty="0"/>
              <a:t>Workshop at 223</a:t>
            </a:r>
            <a:r>
              <a:rPr lang="en-US" sz="2900" baseline="30000" dirty="0"/>
              <a:t>rd</a:t>
            </a:r>
            <a:r>
              <a:rPr lang="en-US" sz="2900" dirty="0"/>
              <a:t> General Assembly (2018)</a:t>
            </a:r>
          </a:p>
          <a:p>
            <a:pPr lvl="1"/>
            <a:endParaRPr lang="en-US" sz="1400" dirty="0"/>
          </a:p>
          <a:p>
            <a:pPr marL="57150" indent="0">
              <a:buNone/>
            </a:pPr>
            <a:endParaRPr lang="en-US" sz="1400" dirty="0"/>
          </a:p>
        </p:txBody>
      </p:sp>
    </p:spTree>
    <p:extLst>
      <p:ext uri="{BB962C8B-B14F-4D97-AF65-F5344CB8AC3E}">
        <p14:creationId xmlns:p14="http://schemas.microsoft.com/office/powerpoint/2010/main" val="3019364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8C64F7-582A-4E16-B563-E551FD14E0EB}"/>
              </a:ext>
            </a:extLst>
          </p:cNvPr>
          <p:cNvSpPr>
            <a:spLocks noGrp="1"/>
          </p:cNvSpPr>
          <p:nvPr>
            <p:ph type="title"/>
          </p:nvPr>
        </p:nvSpPr>
        <p:spPr>
          <a:xfrm>
            <a:off x="965030" y="963997"/>
            <a:ext cx="3254691" cy="4938361"/>
          </a:xfrm>
        </p:spPr>
        <p:txBody>
          <a:bodyPr anchor="ctr">
            <a:normAutofit/>
          </a:bodyPr>
          <a:lstStyle/>
          <a:p>
            <a:pPr algn="r"/>
            <a:r>
              <a:rPr lang="en-US" sz="4400" b="1" dirty="0"/>
              <a:t>Process for Developing Report</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FD4C99F-828E-450E-AA0F-0F9E2927B1E9}"/>
              </a:ext>
            </a:extLst>
          </p:cNvPr>
          <p:cNvSpPr>
            <a:spLocks noGrp="1"/>
          </p:cNvSpPr>
          <p:nvPr>
            <p:ph idx="1"/>
          </p:nvPr>
        </p:nvSpPr>
        <p:spPr>
          <a:xfrm>
            <a:off x="5080782" y="959573"/>
            <a:ext cx="6135097" cy="4938851"/>
          </a:xfrm>
        </p:spPr>
        <p:txBody>
          <a:bodyPr anchor="ctr">
            <a:normAutofit fontScale="70000" lnSpcReduction="20000"/>
          </a:bodyPr>
          <a:lstStyle/>
          <a:p>
            <a:pPr marL="201168" lvl="1" indent="0">
              <a:lnSpc>
                <a:spcPct val="120000"/>
              </a:lnSpc>
              <a:buNone/>
            </a:pPr>
            <a:r>
              <a:rPr lang="en-US" sz="2900" b="1" dirty="0"/>
              <a:t>2019</a:t>
            </a:r>
          </a:p>
          <a:p>
            <a:pPr lvl="1">
              <a:lnSpc>
                <a:spcPct val="120000"/>
              </a:lnSpc>
            </a:pPr>
            <a:r>
              <a:rPr lang="en-US" sz="2900" dirty="0"/>
              <a:t>Advice from Presbyterian Church (U.S.A.), A Corp, and Advisory Committee on the Constitution</a:t>
            </a:r>
          </a:p>
          <a:p>
            <a:pPr lvl="1">
              <a:lnSpc>
                <a:spcPct val="120000"/>
              </a:lnSpc>
            </a:pPr>
            <a:r>
              <a:rPr lang="en-US" sz="2900" dirty="0"/>
              <a:t>Consultation with General Assembly Permanent Judicial Commission, GA Committee on Women’s Concerns, GA Racial Equity Advocacy Committee, and the Survivors of Sexual Misconduct Task Force</a:t>
            </a:r>
          </a:p>
          <a:p>
            <a:pPr lvl="1">
              <a:lnSpc>
                <a:spcPct val="120000"/>
              </a:lnSpc>
            </a:pPr>
            <a:r>
              <a:rPr lang="en-US" sz="2900" dirty="0"/>
              <a:t>Revision based on feedback before the church for study in preparation for 224</a:t>
            </a:r>
            <a:r>
              <a:rPr lang="en-US" sz="2900" baseline="30000" dirty="0"/>
              <a:t>th</a:t>
            </a:r>
            <a:r>
              <a:rPr lang="en-US" sz="2900" dirty="0"/>
              <a:t> General Assembly (2020)</a:t>
            </a:r>
          </a:p>
          <a:p>
            <a:pPr marL="201168" lvl="1" indent="0">
              <a:lnSpc>
                <a:spcPct val="120000"/>
              </a:lnSpc>
              <a:buNone/>
            </a:pPr>
            <a:endParaRPr lang="en-US" sz="2900" dirty="0"/>
          </a:p>
          <a:p>
            <a:pPr marL="201168" lvl="1" indent="0">
              <a:lnSpc>
                <a:spcPct val="120000"/>
              </a:lnSpc>
              <a:buNone/>
            </a:pPr>
            <a:r>
              <a:rPr lang="en-US" sz="2900" b="1" dirty="0"/>
              <a:t>2020-2022</a:t>
            </a:r>
          </a:p>
          <a:p>
            <a:pPr lvl="1">
              <a:lnSpc>
                <a:spcPct val="120000"/>
              </a:lnSpc>
            </a:pPr>
            <a:r>
              <a:rPr lang="en-US" sz="2900" dirty="0"/>
              <a:t>Referred to 225</a:t>
            </a:r>
            <a:r>
              <a:rPr lang="en-US" sz="2900" baseline="30000" dirty="0"/>
              <a:t>th</a:t>
            </a:r>
            <a:r>
              <a:rPr lang="en-US" sz="2900" dirty="0"/>
              <a:t> General Assembly (2022), provisions for online meetings added, revised side-by-side developed</a:t>
            </a:r>
          </a:p>
          <a:p>
            <a:pPr lvl="1"/>
            <a:endParaRPr lang="en-US" sz="1400" dirty="0"/>
          </a:p>
          <a:p>
            <a:pPr marL="57150" indent="0">
              <a:buNone/>
            </a:pPr>
            <a:endParaRPr lang="en-US" sz="1400" dirty="0"/>
          </a:p>
        </p:txBody>
      </p:sp>
    </p:spTree>
    <p:extLst>
      <p:ext uri="{BB962C8B-B14F-4D97-AF65-F5344CB8AC3E}">
        <p14:creationId xmlns:p14="http://schemas.microsoft.com/office/powerpoint/2010/main" val="2265322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1F76E8-DABC-464A-8E21-F355606C5C28}"/>
              </a:ext>
            </a:extLst>
          </p:cNvPr>
          <p:cNvSpPr>
            <a:spLocks noGrp="1"/>
          </p:cNvSpPr>
          <p:nvPr>
            <p:ph type="title"/>
          </p:nvPr>
        </p:nvSpPr>
        <p:spPr>
          <a:xfrm>
            <a:off x="965030" y="963997"/>
            <a:ext cx="3254691" cy="4938361"/>
          </a:xfrm>
        </p:spPr>
        <p:txBody>
          <a:bodyPr anchor="ctr">
            <a:normAutofit/>
          </a:bodyPr>
          <a:lstStyle/>
          <a:p>
            <a:pPr algn="r"/>
            <a:r>
              <a:rPr lang="en-US" sz="4400" b="1" dirty="0"/>
              <a:t>Major Changes Proposed</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4CFEAA6-7D2C-4BC0-BFBE-B11E6EFB8C77}"/>
              </a:ext>
            </a:extLst>
          </p:cNvPr>
          <p:cNvSpPr>
            <a:spLocks noGrp="1"/>
          </p:cNvSpPr>
          <p:nvPr>
            <p:ph idx="1"/>
          </p:nvPr>
        </p:nvSpPr>
        <p:spPr>
          <a:xfrm>
            <a:off x="5134882" y="963507"/>
            <a:ext cx="6135097" cy="4938851"/>
          </a:xfrm>
        </p:spPr>
        <p:txBody>
          <a:bodyPr anchor="ctr">
            <a:normAutofit/>
          </a:bodyPr>
          <a:lstStyle/>
          <a:p>
            <a:r>
              <a:rPr lang="en-US" sz="2400" dirty="0"/>
              <a:t>Change name of this section of the </a:t>
            </a:r>
            <a:r>
              <a:rPr lang="en-US" sz="2400" i="1" dirty="0"/>
              <a:t>Book of Order </a:t>
            </a:r>
            <a:r>
              <a:rPr lang="en-US" sz="2400" dirty="0"/>
              <a:t>to “Church Discipline”</a:t>
            </a:r>
          </a:p>
          <a:p>
            <a:r>
              <a:rPr lang="en-US" sz="2400" dirty="0"/>
              <a:t>Simplify wording and organize sections into process that flows smoothly and clearly</a:t>
            </a:r>
          </a:p>
          <a:p>
            <a:r>
              <a:rPr lang="en-US" sz="2400" dirty="0"/>
              <a:t>Incorporate wording from authoritative interpretations of the </a:t>
            </a:r>
            <a:r>
              <a:rPr lang="en-US" sz="2400" i="1" dirty="0"/>
              <a:t>Book of Order </a:t>
            </a:r>
            <a:r>
              <a:rPr lang="en-US" sz="2400" dirty="0"/>
              <a:t>often cited by judicial commissions in their rulings</a:t>
            </a:r>
          </a:p>
        </p:txBody>
      </p:sp>
    </p:spTree>
    <p:extLst>
      <p:ext uri="{BB962C8B-B14F-4D97-AF65-F5344CB8AC3E}">
        <p14:creationId xmlns:p14="http://schemas.microsoft.com/office/powerpoint/2010/main" val="2095522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8BB937-E815-4492-9934-AF0A705F9F65}"/>
              </a:ext>
            </a:extLst>
          </p:cNvPr>
          <p:cNvSpPr>
            <a:spLocks noGrp="1"/>
          </p:cNvSpPr>
          <p:nvPr>
            <p:ph type="title"/>
          </p:nvPr>
        </p:nvSpPr>
        <p:spPr>
          <a:xfrm>
            <a:off x="965030" y="963997"/>
            <a:ext cx="3254691" cy="4938361"/>
          </a:xfrm>
        </p:spPr>
        <p:txBody>
          <a:bodyPr anchor="ctr">
            <a:normAutofit/>
          </a:bodyPr>
          <a:lstStyle/>
          <a:p>
            <a:pPr algn="r"/>
            <a:r>
              <a:rPr lang="en-US" sz="4000" b="1" dirty="0"/>
              <a:t>Changes For Permanent Judicial Commissions</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46E1CFA-7E12-4030-912D-AF04576E148E}"/>
              </a:ext>
            </a:extLst>
          </p:cNvPr>
          <p:cNvSpPr>
            <a:spLocks noGrp="1"/>
          </p:cNvSpPr>
          <p:nvPr>
            <p:ph idx="1"/>
          </p:nvPr>
        </p:nvSpPr>
        <p:spPr>
          <a:xfrm>
            <a:off x="5134882" y="963507"/>
            <a:ext cx="6135097" cy="4938851"/>
          </a:xfrm>
        </p:spPr>
        <p:txBody>
          <a:bodyPr anchor="ctr">
            <a:normAutofit lnSpcReduction="10000"/>
          </a:bodyPr>
          <a:lstStyle/>
          <a:p>
            <a:endParaRPr lang="en-US" sz="2400" dirty="0"/>
          </a:p>
          <a:p>
            <a:r>
              <a:rPr lang="en-US" sz="2400" dirty="0"/>
              <a:t>Former members can be included among those appointed for review and administrative leave evaluations</a:t>
            </a:r>
          </a:p>
          <a:p>
            <a:r>
              <a:rPr lang="en-US" sz="2400" dirty="0"/>
              <a:t>A quorum of five members can render decisions</a:t>
            </a:r>
          </a:p>
          <a:p>
            <a:r>
              <a:rPr lang="en-US" sz="2400" dirty="0"/>
              <a:t>Permanent judicial commissions are divided into three classes of membership as nearly equal as possible with vacancy elections to specific classes</a:t>
            </a:r>
          </a:p>
          <a:p>
            <a:r>
              <a:rPr lang="en-US" sz="2400" dirty="0"/>
              <a:t>Eligibility for reelection is reduced from four years to two years</a:t>
            </a:r>
          </a:p>
          <a:p>
            <a:r>
              <a:rPr lang="en-US" sz="2400" dirty="0"/>
              <a:t>Membership is to reflect the membership of the council that elects</a:t>
            </a:r>
          </a:p>
          <a:p>
            <a:endParaRPr lang="en-US" sz="1800" dirty="0"/>
          </a:p>
          <a:p>
            <a:endParaRPr lang="en-US" sz="1800" dirty="0"/>
          </a:p>
        </p:txBody>
      </p:sp>
    </p:spTree>
    <p:extLst>
      <p:ext uri="{BB962C8B-B14F-4D97-AF65-F5344CB8AC3E}">
        <p14:creationId xmlns:p14="http://schemas.microsoft.com/office/powerpoint/2010/main" val="1488350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522C8A-D7FB-4585-BC05-6659894A5EEF}"/>
              </a:ext>
            </a:extLst>
          </p:cNvPr>
          <p:cNvSpPr>
            <a:spLocks noGrp="1"/>
          </p:cNvSpPr>
          <p:nvPr>
            <p:ph type="title"/>
          </p:nvPr>
        </p:nvSpPr>
        <p:spPr>
          <a:xfrm>
            <a:off x="965030" y="963997"/>
            <a:ext cx="3254691" cy="4938361"/>
          </a:xfrm>
        </p:spPr>
        <p:txBody>
          <a:bodyPr anchor="ctr">
            <a:normAutofit/>
          </a:bodyPr>
          <a:lstStyle/>
          <a:p>
            <a:pPr algn="r"/>
            <a:r>
              <a:rPr lang="en-US" sz="4400" b="1" dirty="0"/>
              <a:t>General Process Changes</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FAF9089-338C-45B8-A139-414F447B41F5}"/>
              </a:ext>
            </a:extLst>
          </p:cNvPr>
          <p:cNvSpPr>
            <a:spLocks noGrp="1"/>
          </p:cNvSpPr>
          <p:nvPr>
            <p:ph idx="1"/>
          </p:nvPr>
        </p:nvSpPr>
        <p:spPr>
          <a:xfrm>
            <a:off x="5134882" y="963507"/>
            <a:ext cx="6135097" cy="4938851"/>
          </a:xfrm>
        </p:spPr>
        <p:txBody>
          <a:bodyPr anchor="ctr">
            <a:normAutofit/>
          </a:bodyPr>
          <a:lstStyle/>
          <a:p>
            <a:r>
              <a:rPr lang="en-US" dirty="0"/>
              <a:t>Procedures for electronic meetings, testimony, notices, and filings are defined</a:t>
            </a:r>
          </a:p>
          <a:p>
            <a:r>
              <a:rPr lang="en-US" dirty="0"/>
              <a:t>Provision for witnesses to appear electronically if unable to be present replaces depositions</a:t>
            </a:r>
          </a:p>
          <a:p>
            <a:r>
              <a:rPr lang="en-US" dirty="0"/>
              <a:t>Those who are expert witnesses and not witnesses of fact may not be cited and required to appear at trials regardless of their church membership</a:t>
            </a:r>
          </a:p>
          <a:p>
            <a:r>
              <a:rPr lang="en-US" dirty="0"/>
              <a:t>The requirement of a second citation to witnesses has been removed</a:t>
            </a:r>
          </a:p>
          <a:p>
            <a:r>
              <a:rPr lang="en-US" dirty="0"/>
              <a:t>Provision is made for response to an appeal to minimize filing of ‘counter appeals’</a:t>
            </a:r>
          </a:p>
          <a:p>
            <a:r>
              <a:rPr lang="en-US" dirty="0"/>
              <a:t>A request to withdraw an appeal is ordinarily automatically granted</a:t>
            </a:r>
          </a:p>
        </p:txBody>
      </p:sp>
    </p:spTree>
    <p:extLst>
      <p:ext uri="{BB962C8B-B14F-4D97-AF65-F5344CB8AC3E}">
        <p14:creationId xmlns:p14="http://schemas.microsoft.com/office/powerpoint/2010/main" val="303382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230A27-1553-42F8-99D7-829868E13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72232D-B4D6-429F-B3D1-2D9891B85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E47A34-1701-4D3F-851B-0D5E92A053C5}"/>
              </a:ext>
            </a:extLst>
          </p:cNvPr>
          <p:cNvSpPr>
            <a:spLocks noGrp="1"/>
          </p:cNvSpPr>
          <p:nvPr>
            <p:ph type="title"/>
          </p:nvPr>
        </p:nvSpPr>
        <p:spPr>
          <a:xfrm>
            <a:off x="965030" y="963997"/>
            <a:ext cx="3254691" cy="4938361"/>
          </a:xfrm>
        </p:spPr>
        <p:txBody>
          <a:bodyPr anchor="ctr">
            <a:normAutofit/>
          </a:bodyPr>
          <a:lstStyle/>
          <a:p>
            <a:pPr algn="r"/>
            <a:r>
              <a:rPr lang="en-US" sz="4400" b="1" dirty="0"/>
              <a:t>Changes to Remedial Process</a:t>
            </a:r>
          </a:p>
        </p:txBody>
      </p:sp>
      <p:cxnSp>
        <p:nvCxnSpPr>
          <p:cNvPr id="12" name="Straight Connector 11">
            <a:extLst>
              <a:ext uri="{FF2B5EF4-FFF2-40B4-BE49-F238E27FC236}">
                <a16:creationId xmlns:a16="http://schemas.microsoft.com/office/drawing/2014/main" id="{02CC3441-26B3-4381-B3DF-8AE3C288BC0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3EFCEBC-8EA1-468E-BFE9-BEB8837B7835}"/>
              </a:ext>
            </a:extLst>
          </p:cNvPr>
          <p:cNvSpPr>
            <a:spLocks noGrp="1"/>
          </p:cNvSpPr>
          <p:nvPr>
            <p:ph idx="1"/>
          </p:nvPr>
        </p:nvSpPr>
        <p:spPr>
          <a:xfrm>
            <a:off x="5134882" y="963507"/>
            <a:ext cx="6135097" cy="4938851"/>
          </a:xfrm>
        </p:spPr>
        <p:txBody>
          <a:bodyPr anchor="ctr">
            <a:normAutofit/>
          </a:bodyPr>
          <a:lstStyle/>
          <a:p>
            <a:r>
              <a:rPr lang="en-US" dirty="0"/>
              <a:t>Preliminary question regarding stating a claim on which relief can be granted has been expanded</a:t>
            </a:r>
          </a:p>
          <a:p>
            <a:r>
              <a:rPr lang="en-US" dirty="0"/>
              <a:t>Additional preliminary question is added</a:t>
            </a:r>
          </a:p>
          <a:p>
            <a:r>
              <a:rPr lang="en-US" dirty="0"/>
              <a:t>Declaratory relief is optional not mandatory</a:t>
            </a:r>
          </a:p>
          <a:p>
            <a:r>
              <a:rPr lang="en-US" dirty="0"/>
              <a:t>Witnesses must have first hand knowledge of the matter; hearsay evidence is no longer allowed</a:t>
            </a:r>
          </a:p>
          <a:p>
            <a:r>
              <a:rPr lang="en-US" dirty="0"/>
              <a:t>Decisions may with certain restrictions be completed and published within ten days of the hearing or trial, and at an electronic meeting</a:t>
            </a:r>
          </a:p>
        </p:txBody>
      </p:sp>
    </p:spTree>
    <p:extLst>
      <p:ext uri="{BB962C8B-B14F-4D97-AF65-F5344CB8AC3E}">
        <p14:creationId xmlns:p14="http://schemas.microsoft.com/office/powerpoint/2010/main" val="2416626341"/>
      </p:ext>
    </p:extLst>
  </p:cSld>
  <p:clrMapOvr>
    <a:masterClrMapping/>
  </p:clrMapOvr>
</p:sld>
</file>

<file path=ppt/theme/theme1.xml><?xml version="1.0" encoding="utf-8"?>
<a:theme xmlns:a="http://schemas.openxmlformats.org/drawingml/2006/main" name="Retrospec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232</TotalTime>
  <Words>949</Words>
  <Application>Microsoft Office PowerPoint</Application>
  <PresentationFormat>Widescreen</PresentationFormat>
  <Paragraphs>80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Retrospect</vt:lpstr>
      <vt:lpstr>Proposed Changes to  Rules of Discipline</vt:lpstr>
      <vt:lpstr>Chicago Overture</vt:lpstr>
      <vt:lpstr>Task Force members (appointed in 2017)</vt:lpstr>
      <vt:lpstr>Process for Developing Report</vt:lpstr>
      <vt:lpstr>Process for Developing Report</vt:lpstr>
      <vt:lpstr>Major Changes Proposed</vt:lpstr>
      <vt:lpstr>Changes For Permanent Judicial Commissions</vt:lpstr>
      <vt:lpstr>General Process Changes</vt:lpstr>
      <vt:lpstr>Changes to Remedial Process</vt:lpstr>
      <vt:lpstr>Changes to Disciplinary Process</vt:lpstr>
      <vt:lpstr>Temporary Exclusion to Permanent; Censure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Changes to  Rules of Discipline</dc:title>
  <dc:creator>Paige McRight</dc:creator>
  <cp:lastModifiedBy>Therese Howell</cp:lastModifiedBy>
  <cp:revision>26</cp:revision>
  <dcterms:created xsi:type="dcterms:W3CDTF">2018-04-06T15:22:46Z</dcterms:created>
  <dcterms:modified xsi:type="dcterms:W3CDTF">2022-05-12T15:44:39Z</dcterms:modified>
</cp:coreProperties>
</file>